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wav" ContentType="audio/wav"/>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95" r:id="rId2"/>
    <p:sldId id="296" r:id="rId3"/>
    <p:sldId id="297" r:id="rId4"/>
    <p:sldId id="300" r:id="rId5"/>
    <p:sldId id="301" r:id="rId6"/>
    <p:sldId id="302" r:id="rId7"/>
    <p:sldId id="303" r:id="rId8"/>
    <p:sldId id="304" r:id="rId9"/>
    <p:sldId id="298" r:id="rId10"/>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8" d="100"/>
          <a:sy n="58" d="100"/>
        </p:scale>
        <p:origin x="-1722" y="-9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wmf"/></Relationships>
</file>

<file path=ppt/media/image1.png>
</file>

<file path=ppt/media/image2.wmf>
</file>

<file path=ppt/media/image3.wmf>
</file>

<file path=ppt/media/media1.wav>
</file>

<file path=ppt/media/media2.wav>
</file>

<file path=ppt/media/media3.wav>
</file>

<file path=ppt/media/media4.wav>
</file>

<file path=ppt/media/media5.wav>
</file>

<file path=ppt/media/media6.wav>
</file>

<file path=ppt/media/media7.wav>
</file>

<file path=ppt/media/media8.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EF8F548-364F-4CFD-8A23-20D06DD8E43E}" type="datetimeFigureOut">
              <a:rPr lang="zh-CN" altLang="en-US" smtClean="0"/>
              <a:t>2020/3/28</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285B4A2-00E5-4D70-81B0-F98F42D36434}" type="slidenum">
              <a:rPr lang="zh-CN" altLang="en-US" smtClean="0"/>
              <a:t>‹#›</a:t>
            </a:fld>
            <a:endParaRPr lang="zh-CN" altLang="en-US"/>
          </a:p>
        </p:txBody>
      </p:sp>
    </p:spTree>
    <p:extLst>
      <p:ext uri="{BB962C8B-B14F-4D97-AF65-F5344CB8AC3E}">
        <p14:creationId xmlns:p14="http://schemas.microsoft.com/office/powerpoint/2010/main" val="351783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6431C55-4674-4299-AEE9-313B95094B2A}" type="datetimeFigureOut">
              <a:rPr lang="zh-CN" altLang="en-US" smtClean="0"/>
              <a:t>2020/3/28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AB4A9B3-E804-430D-8F32-DB604CD51DFF}" type="slidenum">
              <a:rPr lang="zh-CN" altLang="en-US" smtClean="0"/>
              <a:t>‹#›</a:t>
            </a:fld>
            <a:endParaRPr lang="zh-CN" altLang="en-US"/>
          </a:p>
        </p:txBody>
      </p:sp>
    </p:spTree>
    <p:extLst>
      <p:ext uri="{BB962C8B-B14F-4D97-AF65-F5344CB8AC3E}">
        <p14:creationId xmlns:p14="http://schemas.microsoft.com/office/powerpoint/2010/main" val="26600291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6431C55-4674-4299-AEE9-313B95094B2A}" type="datetimeFigureOut">
              <a:rPr lang="zh-CN" altLang="en-US" smtClean="0"/>
              <a:t>2020/3/28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AB4A9B3-E804-430D-8F32-DB604CD51DFF}" type="slidenum">
              <a:rPr lang="zh-CN" altLang="en-US" smtClean="0"/>
              <a:t>‹#›</a:t>
            </a:fld>
            <a:endParaRPr lang="zh-CN" altLang="en-US"/>
          </a:p>
        </p:txBody>
      </p:sp>
    </p:spTree>
    <p:extLst>
      <p:ext uri="{BB962C8B-B14F-4D97-AF65-F5344CB8AC3E}">
        <p14:creationId xmlns:p14="http://schemas.microsoft.com/office/powerpoint/2010/main" val="21047826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6431C55-4674-4299-AEE9-313B95094B2A}" type="datetimeFigureOut">
              <a:rPr lang="zh-CN" altLang="en-US" smtClean="0"/>
              <a:t>2020/3/28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AB4A9B3-E804-430D-8F32-DB604CD51DFF}" type="slidenum">
              <a:rPr lang="zh-CN" altLang="en-US" smtClean="0"/>
              <a:t>‹#›</a:t>
            </a:fld>
            <a:endParaRPr lang="zh-CN" altLang="en-US"/>
          </a:p>
        </p:txBody>
      </p:sp>
    </p:spTree>
    <p:extLst>
      <p:ext uri="{BB962C8B-B14F-4D97-AF65-F5344CB8AC3E}">
        <p14:creationId xmlns:p14="http://schemas.microsoft.com/office/powerpoint/2010/main" val="38189355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6431C55-4674-4299-AEE9-313B95094B2A}" type="datetimeFigureOut">
              <a:rPr lang="zh-CN" altLang="en-US" smtClean="0"/>
              <a:t>2020/3/28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AB4A9B3-E804-430D-8F32-DB604CD51DFF}" type="slidenum">
              <a:rPr lang="zh-CN" altLang="en-US" smtClean="0"/>
              <a:t>‹#›</a:t>
            </a:fld>
            <a:endParaRPr lang="zh-CN" altLang="en-US"/>
          </a:p>
        </p:txBody>
      </p:sp>
    </p:spTree>
    <p:extLst>
      <p:ext uri="{BB962C8B-B14F-4D97-AF65-F5344CB8AC3E}">
        <p14:creationId xmlns:p14="http://schemas.microsoft.com/office/powerpoint/2010/main" val="3202076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86431C55-4674-4299-AEE9-313B95094B2A}" type="datetimeFigureOut">
              <a:rPr lang="zh-CN" altLang="en-US" smtClean="0"/>
              <a:t>2020/3/28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AB4A9B3-E804-430D-8F32-DB604CD51DFF}" type="slidenum">
              <a:rPr lang="zh-CN" altLang="en-US" smtClean="0"/>
              <a:t>‹#›</a:t>
            </a:fld>
            <a:endParaRPr lang="zh-CN" altLang="en-US"/>
          </a:p>
        </p:txBody>
      </p:sp>
    </p:spTree>
    <p:extLst>
      <p:ext uri="{BB962C8B-B14F-4D97-AF65-F5344CB8AC3E}">
        <p14:creationId xmlns:p14="http://schemas.microsoft.com/office/powerpoint/2010/main" val="23578285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6431C55-4674-4299-AEE9-313B95094B2A}" type="datetimeFigureOut">
              <a:rPr lang="zh-CN" altLang="en-US" smtClean="0"/>
              <a:t>2020/3/28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AB4A9B3-E804-430D-8F32-DB604CD51DFF}" type="slidenum">
              <a:rPr lang="zh-CN" altLang="en-US" smtClean="0"/>
              <a:t>‹#›</a:t>
            </a:fld>
            <a:endParaRPr lang="zh-CN" altLang="en-US"/>
          </a:p>
        </p:txBody>
      </p:sp>
    </p:spTree>
    <p:extLst>
      <p:ext uri="{BB962C8B-B14F-4D97-AF65-F5344CB8AC3E}">
        <p14:creationId xmlns:p14="http://schemas.microsoft.com/office/powerpoint/2010/main" val="2353359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6431C55-4674-4299-AEE9-313B95094B2A}" type="datetimeFigureOut">
              <a:rPr lang="zh-CN" altLang="en-US" smtClean="0"/>
              <a:t>2020/3/28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AB4A9B3-E804-430D-8F32-DB604CD51DFF}" type="slidenum">
              <a:rPr lang="zh-CN" altLang="en-US" smtClean="0"/>
              <a:t>‹#›</a:t>
            </a:fld>
            <a:endParaRPr lang="zh-CN" altLang="en-US"/>
          </a:p>
        </p:txBody>
      </p:sp>
    </p:spTree>
    <p:extLst>
      <p:ext uri="{BB962C8B-B14F-4D97-AF65-F5344CB8AC3E}">
        <p14:creationId xmlns:p14="http://schemas.microsoft.com/office/powerpoint/2010/main" val="412248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6431C55-4674-4299-AEE9-313B95094B2A}" type="datetimeFigureOut">
              <a:rPr lang="zh-CN" altLang="en-US" smtClean="0"/>
              <a:t>2020/3/28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AB4A9B3-E804-430D-8F32-DB604CD51DFF}" type="slidenum">
              <a:rPr lang="zh-CN" altLang="en-US" smtClean="0"/>
              <a:t>‹#›</a:t>
            </a:fld>
            <a:endParaRPr lang="zh-CN" altLang="en-US"/>
          </a:p>
        </p:txBody>
      </p:sp>
    </p:spTree>
    <p:extLst>
      <p:ext uri="{BB962C8B-B14F-4D97-AF65-F5344CB8AC3E}">
        <p14:creationId xmlns:p14="http://schemas.microsoft.com/office/powerpoint/2010/main" val="23001029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6431C55-4674-4299-AEE9-313B95094B2A}" type="datetimeFigureOut">
              <a:rPr lang="zh-CN" altLang="en-US" smtClean="0"/>
              <a:t>2020/3/28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AB4A9B3-E804-430D-8F32-DB604CD51DFF}" type="slidenum">
              <a:rPr lang="zh-CN" altLang="en-US" smtClean="0"/>
              <a:t>‹#›</a:t>
            </a:fld>
            <a:endParaRPr lang="zh-CN" altLang="en-US"/>
          </a:p>
        </p:txBody>
      </p:sp>
    </p:spTree>
    <p:extLst>
      <p:ext uri="{BB962C8B-B14F-4D97-AF65-F5344CB8AC3E}">
        <p14:creationId xmlns:p14="http://schemas.microsoft.com/office/powerpoint/2010/main" val="1211614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86431C55-4674-4299-AEE9-313B95094B2A}" type="datetimeFigureOut">
              <a:rPr lang="zh-CN" altLang="en-US" smtClean="0"/>
              <a:t>2020/3/28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AB4A9B3-E804-430D-8F32-DB604CD51DFF}" type="slidenum">
              <a:rPr lang="zh-CN" altLang="en-US" smtClean="0"/>
              <a:t>‹#›</a:t>
            </a:fld>
            <a:endParaRPr lang="zh-CN" altLang="en-US"/>
          </a:p>
        </p:txBody>
      </p:sp>
    </p:spTree>
    <p:extLst>
      <p:ext uri="{BB962C8B-B14F-4D97-AF65-F5344CB8AC3E}">
        <p14:creationId xmlns:p14="http://schemas.microsoft.com/office/powerpoint/2010/main" val="12201308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86431C55-4674-4299-AEE9-313B95094B2A}" type="datetimeFigureOut">
              <a:rPr lang="zh-CN" altLang="en-US" smtClean="0"/>
              <a:t>2020/3/28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AB4A9B3-E804-430D-8F32-DB604CD51DFF}" type="slidenum">
              <a:rPr lang="zh-CN" altLang="en-US" smtClean="0"/>
              <a:t>‹#›</a:t>
            </a:fld>
            <a:endParaRPr lang="zh-CN" altLang="en-US"/>
          </a:p>
        </p:txBody>
      </p:sp>
    </p:spTree>
    <p:extLst>
      <p:ext uri="{BB962C8B-B14F-4D97-AF65-F5344CB8AC3E}">
        <p14:creationId xmlns:p14="http://schemas.microsoft.com/office/powerpoint/2010/main" val="543709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431C55-4674-4299-AEE9-313B95094B2A}" type="datetimeFigureOut">
              <a:rPr lang="zh-CN" altLang="en-US" smtClean="0"/>
              <a:t>2020/3/28</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B4A9B3-E804-430D-8F32-DB604CD51DFF}" type="slidenum">
              <a:rPr lang="zh-CN" altLang="en-US" smtClean="0"/>
              <a:t>‹#›</a:t>
            </a:fld>
            <a:endParaRPr lang="zh-CN" altLang="en-US"/>
          </a:p>
        </p:txBody>
      </p:sp>
    </p:spTree>
    <p:extLst>
      <p:ext uri="{BB962C8B-B14F-4D97-AF65-F5344CB8AC3E}">
        <p14:creationId xmlns:p14="http://schemas.microsoft.com/office/powerpoint/2010/main" val="14655240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wav"/><Relationship Id="rId1" Type="http://schemas.microsoft.com/office/2007/relationships/media" Target="../media/media1.wav"/><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audio" Target="../media/media2.wav"/><Relationship Id="rId7" Type="http://schemas.openxmlformats.org/officeDocument/2006/relationships/image" Target="../media/image1.png"/><Relationship Id="rId2" Type="http://schemas.microsoft.com/office/2007/relationships/media" Target="../media/media2.wav"/><Relationship Id="rId1" Type="http://schemas.openxmlformats.org/officeDocument/2006/relationships/vmlDrawing" Target="../drawings/vmlDrawing1.vml"/><Relationship Id="rId6" Type="http://schemas.openxmlformats.org/officeDocument/2006/relationships/image" Target="../media/image2.wmf"/><Relationship Id="rId5" Type="http://schemas.openxmlformats.org/officeDocument/2006/relationships/oleObject" Target="../embeddings/oleObject1.bin"/><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wav"/><Relationship Id="rId1" Type="http://schemas.microsoft.com/office/2007/relationships/media" Target="../media/media3.wav"/><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wav"/><Relationship Id="rId1" Type="http://schemas.microsoft.com/office/2007/relationships/media" Target="../media/media4.wav"/><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wav"/><Relationship Id="rId1" Type="http://schemas.microsoft.com/office/2007/relationships/media" Target="../media/media5.wav"/><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wav"/><Relationship Id="rId1" Type="http://schemas.microsoft.com/office/2007/relationships/media" Target="../media/media6.wav"/><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audio" Target="../media/media7.wav"/><Relationship Id="rId7" Type="http://schemas.openxmlformats.org/officeDocument/2006/relationships/image" Target="../media/image1.png"/><Relationship Id="rId2" Type="http://schemas.microsoft.com/office/2007/relationships/media" Target="../media/media7.wav"/><Relationship Id="rId1" Type="http://schemas.openxmlformats.org/officeDocument/2006/relationships/vmlDrawing" Target="../drawings/vmlDrawing2.vml"/><Relationship Id="rId6" Type="http://schemas.openxmlformats.org/officeDocument/2006/relationships/image" Target="../media/image3.wmf"/><Relationship Id="rId5" Type="http://schemas.openxmlformats.org/officeDocument/2006/relationships/oleObject" Target="../embeddings/oleObject2.bin"/><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wav"/><Relationship Id="rId1" Type="http://schemas.microsoft.com/office/2007/relationships/media" Target="../media/media8.wav"/><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83568" y="548680"/>
            <a:ext cx="7200800" cy="936104"/>
          </a:xfrm>
        </p:spPr>
        <p:txBody>
          <a:bodyPr>
            <a:normAutofit/>
          </a:bodyPr>
          <a:lstStyle/>
          <a:p>
            <a:r>
              <a:rPr lang="zh-CN" altLang="en-US" dirty="0" smtClean="0">
                <a:solidFill>
                  <a:srgbClr val="00B050"/>
                </a:solidFill>
                <a:latin typeface="隶书" pitchFamily="49" charset="-122"/>
                <a:ea typeface="隶书" pitchFamily="49" charset="-122"/>
              </a:rPr>
              <a:t>第</a:t>
            </a:r>
            <a:r>
              <a:rPr lang="en-US" altLang="zh-CN" dirty="0" smtClean="0">
                <a:solidFill>
                  <a:srgbClr val="00B050"/>
                </a:solidFill>
                <a:latin typeface="隶书" pitchFamily="49" charset="-122"/>
                <a:ea typeface="隶书" pitchFamily="49" charset="-122"/>
              </a:rPr>
              <a:t>6</a:t>
            </a:r>
            <a:r>
              <a:rPr lang="zh-CN" altLang="en-US" dirty="0" smtClean="0">
                <a:solidFill>
                  <a:srgbClr val="00B050"/>
                </a:solidFill>
                <a:latin typeface="隶书" pitchFamily="49" charset="-122"/>
                <a:ea typeface="隶书" pitchFamily="49" charset="-122"/>
              </a:rPr>
              <a:t>讲 代数方程模型实验</a:t>
            </a:r>
            <a:endParaRPr lang="zh-CN" altLang="en-US" dirty="0">
              <a:solidFill>
                <a:srgbClr val="00B050"/>
              </a:solidFill>
              <a:latin typeface="隶书" pitchFamily="49" charset="-122"/>
              <a:ea typeface="隶书" pitchFamily="49" charset="-122"/>
            </a:endParaRPr>
          </a:p>
        </p:txBody>
      </p:sp>
      <p:sp>
        <p:nvSpPr>
          <p:cNvPr id="3" name="内容占位符 2"/>
          <p:cNvSpPr>
            <a:spLocks noGrp="1"/>
          </p:cNvSpPr>
          <p:nvPr>
            <p:ph idx="1"/>
          </p:nvPr>
        </p:nvSpPr>
        <p:spPr>
          <a:xfrm>
            <a:off x="1115616" y="1916832"/>
            <a:ext cx="6707088" cy="2908920"/>
          </a:xfrm>
        </p:spPr>
        <p:txBody>
          <a:bodyPr>
            <a:normAutofit fontScale="85000" lnSpcReduction="20000"/>
          </a:bodyPr>
          <a:lstStyle/>
          <a:p>
            <a:pPr marL="0" indent="0">
              <a:lnSpc>
                <a:spcPct val="150000"/>
              </a:lnSpc>
              <a:spcBef>
                <a:spcPts val="0"/>
              </a:spcBef>
              <a:buNone/>
            </a:pPr>
            <a:r>
              <a:rPr lang="en-US" altLang="zh-CN" sz="4000" dirty="0" smtClean="0">
                <a:latin typeface="仿宋" pitchFamily="49" charset="-122"/>
                <a:ea typeface="仿宋" pitchFamily="49" charset="-122"/>
              </a:rPr>
              <a:t>1</a:t>
            </a:r>
            <a:r>
              <a:rPr lang="zh-CN" altLang="en-US" sz="4000" dirty="0" smtClean="0">
                <a:latin typeface="仿宋" pitchFamily="49" charset="-122"/>
                <a:ea typeface="仿宋" pitchFamily="49" charset="-122"/>
              </a:rPr>
              <a:t>、配方问题与极大线性无关组；</a:t>
            </a:r>
            <a:endParaRPr lang="en-US" altLang="zh-CN" sz="4000" dirty="0" smtClean="0">
              <a:latin typeface="仿宋" pitchFamily="49" charset="-122"/>
              <a:ea typeface="仿宋" pitchFamily="49" charset="-122"/>
            </a:endParaRPr>
          </a:p>
          <a:p>
            <a:pPr marL="0" indent="0">
              <a:lnSpc>
                <a:spcPct val="150000"/>
              </a:lnSpc>
              <a:spcBef>
                <a:spcPts val="0"/>
              </a:spcBef>
              <a:buNone/>
            </a:pPr>
            <a:r>
              <a:rPr lang="en-US" altLang="zh-CN" sz="4000" dirty="0" smtClean="0">
                <a:latin typeface="仿宋" pitchFamily="49" charset="-122"/>
                <a:ea typeface="仿宋" pitchFamily="49" charset="-122"/>
              </a:rPr>
              <a:t>2</a:t>
            </a:r>
            <a:r>
              <a:rPr lang="zh-CN" altLang="en-US" sz="4000" dirty="0" smtClean="0">
                <a:latin typeface="仿宋" pitchFamily="49" charset="-122"/>
                <a:ea typeface="仿宋" pitchFamily="49" charset="-122"/>
              </a:rPr>
              <a:t>、平衡问题</a:t>
            </a:r>
            <a:r>
              <a:rPr lang="zh-CN" altLang="en-US" sz="4000" dirty="0" smtClean="0">
                <a:latin typeface="仿宋" pitchFamily="49" charset="-122"/>
                <a:ea typeface="仿宋" pitchFamily="49" charset="-122"/>
              </a:rPr>
              <a:t>与线性方程组模型；</a:t>
            </a:r>
            <a:endParaRPr lang="en-US" altLang="zh-CN" sz="4000" dirty="0" smtClean="0">
              <a:latin typeface="仿宋" pitchFamily="49" charset="-122"/>
              <a:ea typeface="仿宋" pitchFamily="49" charset="-122"/>
            </a:endParaRPr>
          </a:p>
          <a:p>
            <a:pPr marL="0" indent="0">
              <a:lnSpc>
                <a:spcPct val="150000"/>
              </a:lnSpc>
              <a:spcBef>
                <a:spcPts val="0"/>
              </a:spcBef>
              <a:buNone/>
            </a:pPr>
            <a:r>
              <a:rPr lang="en-US" altLang="zh-CN" sz="4000" dirty="0" smtClean="0">
                <a:latin typeface="仿宋" pitchFamily="49" charset="-122"/>
                <a:ea typeface="仿宋" pitchFamily="49" charset="-122"/>
              </a:rPr>
              <a:t>3</a:t>
            </a:r>
            <a:r>
              <a:rPr lang="zh-CN" altLang="en-US" sz="4000" dirty="0" smtClean="0">
                <a:latin typeface="仿宋" pitchFamily="49" charset="-122"/>
                <a:ea typeface="仿宋" pitchFamily="49" charset="-122"/>
              </a:rPr>
              <a:t>、特征值、特征向量与离散动态系统</a:t>
            </a:r>
            <a:endParaRPr lang="zh-CN" altLang="en-US" sz="4000" dirty="0">
              <a:latin typeface="仿宋" pitchFamily="49" charset="-122"/>
              <a:ea typeface="仿宋" pitchFamily="49" charset="-122"/>
            </a:endParaRPr>
          </a:p>
        </p:txBody>
      </p:sp>
      <p:pic>
        <p:nvPicPr>
          <p:cNvPr id="6" name="已录下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452320" y="5517232"/>
            <a:ext cx="609600" cy="609600"/>
          </a:xfrm>
          <a:prstGeom prst="rect">
            <a:avLst/>
          </a:prstGeom>
        </p:spPr>
      </p:pic>
    </p:spTree>
    <p:extLst>
      <p:ext uri="{BB962C8B-B14F-4D97-AF65-F5344CB8AC3E}">
        <p14:creationId xmlns:p14="http://schemas.microsoft.com/office/powerpoint/2010/main" val="4439791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4030"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83568" y="260648"/>
            <a:ext cx="6491064" cy="936104"/>
          </a:xfrm>
        </p:spPr>
        <p:txBody>
          <a:bodyPr/>
          <a:lstStyle/>
          <a:p>
            <a:r>
              <a:rPr lang="zh-CN" altLang="en-US" dirty="0" smtClean="0">
                <a:solidFill>
                  <a:srgbClr val="00B050"/>
                </a:solidFill>
                <a:latin typeface="隶书" pitchFamily="49" charset="-122"/>
                <a:ea typeface="隶书" pitchFamily="49" charset="-122"/>
              </a:rPr>
              <a:t>一、基本概念</a:t>
            </a:r>
            <a:endParaRPr lang="zh-CN" altLang="en-US" dirty="0">
              <a:solidFill>
                <a:srgbClr val="00B050"/>
              </a:solidFill>
              <a:latin typeface="隶书" pitchFamily="49" charset="-122"/>
              <a:ea typeface="隶书" pitchFamily="49" charset="-122"/>
            </a:endParaRPr>
          </a:p>
        </p:txBody>
      </p:sp>
      <p:sp>
        <p:nvSpPr>
          <p:cNvPr id="3" name="内容占位符 2"/>
          <p:cNvSpPr>
            <a:spLocks noGrp="1"/>
          </p:cNvSpPr>
          <p:nvPr>
            <p:ph idx="1"/>
          </p:nvPr>
        </p:nvSpPr>
        <p:spPr>
          <a:xfrm>
            <a:off x="395536" y="1196752"/>
            <a:ext cx="8229600" cy="5400600"/>
          </a:xfrm>
        </p:spPr>
        <p:txBody>
          <a:bodyPr>
            <a:noAutofit/>
          </a:bodyPr>
          <a:lstStyle/>
          <a:p>
            <a:pPr marL="0" indent="0">
              <a:lnSpc>
                <a:spcPct val="150000"/>
              </a:lnSpc>
              <a:spcBef>
                <a:spcPts val="0"/>
              </a:spcBef>
              <a:buNone/>
            </a:pPr>
            <a:r>
              <a:rPr lang="zh-CN" altLang="en-US" sz="2800" dirty="0" smtClean="0">
                <a:solidFill>
                  <a:srgbClr val="FF0000"/>
                </a:solidFill>
                <a:latin typeface="仿宋" pitchFamily="49" charset="-122"/>
                <a:ea typeface="仿宋" pitchFamily="49" charset="-122"/>
              </a:rPr>
              <a:t>线性无关</a:t>
            </a:r>
            <a:r>
              <a:rPr lang="zh-CN" altLang="en-US" sz="2800" dirty="0" smtClean="0">
                <a:latin typeface="仿宋" pitchFamily="49" charset="-122"/>
                <a:ea typeface="仿宋" pitchFamily="49" charset="-122"/>
              </a:rPr>
              <a:t>：若向量</a:t>
            </a:r>
            <a:r>
              <a:rPr lang="zh-CN" altLang="en-US" sz="2800" dirty="0">
                <a:latin typeface="仿宋" pitchFamily="49" charset="-122"/>
                <a:ea typeface="仿宋" pitchFamily="49" charset="-122"/>
              </a:rPr>
              <a:t>空间的一</a:t>
            </a:r>
            <a:r>
              <a:rPr lang="zh-CN" altLang="en-US" sz="2800" dirty="0" smtClean="0">
                <a:latin typeface="仿宋" pitchFamily="49" charset="-122"/>
                <a:ea typeface="仿宋" pitchFamily="49" charset="-122"/>
              </a:rPr>
              <a:t>组</a:t>
            </a:r>
            <a:r>
              <a:rPr lang="zh-CN" altLang="en-US" sz="2800" dirty="0" smtClean="0">
                <a:latin typeface="仿宋" pitchFamily="49" charset="-122"/>
                <a:ea typeface="仿宋" pitchFamily="49" charset="-122"/>
              </a:rPr>
              <a:t>向量满足：组内不存在任何向量</a:t>
            </a:r>
            <a:r>
              <a:rPr lang="zh-CN" altLang="en-US" sz="2800" dirty="0" smtClean="0">
                <a:latin typeface="仿宋" pitchFamily="49" charset="-122"/>
                <a:ea typeface="仿宋" pitchFamily="49" charset="-122"/>
              </a:rPr>
              <a:t>可用组</a:t>
            </a:r>
            <a:r>
              <a:rPr lang="zh-CN" altLang="en-US" sz="2800" dirty="0" smtClean="0">
                <a:latin typeface="仿宋" pitchFamily="49" charset="-122"/>
                <a:ea typeface="仿宋" pitchFamily="49" charset="-122"/>
              </a:rPr>
              <a:t>中</a:t>
            </a:r>
            <a:r>
              <a:rPr lang="zh-CN" altLang="en-US" sz="2800" dirty="0" smtClean="0">
                <a:latin typeface="仿宋" pitchFamily="49" charset="-122"/>
                <a:ea typeface="仿宋" pitchFamily="49" charset="-122"/>
              </a:rPr>
              <a:t>其他</a:t>
            </a:r>
            <a:r>
              <a:rPr lang="zh-CN" altLang="en-US" sz="2800" dirty="0">
                <a:latin typeface="仿宋" pitchFamily="49" charset="-122"/>
                <a:ea typeface="仿宋" pitchFamily="49" charset="-122"/>
              </a:rPr>
              <a:t>有限个向量</a:t>
            </a:r>
            <a:r>
              <a:rPr lang="zh-CN" altLang="en-US" sz="2800" dirty="0" smtClean="0">
                <a:latin typeface="仿宋" pitchFamily="49" charset="-122"/>
                <a:ea typeface="仿宋" pitchFamily="49" charset="-122"/>
              </a:rPr>
              <a:t>的</a:t>
            </a:r>
            <a:r>
              <a:rPr lang="zh-CN" altLang="en-US" sz="2800" dirty="0" smtClean="0">
                <a:latin typeface="仿宋" pitchFamily="49" charset="-122"/>
                <a:ea typeface="仿宋" pitchFamily="49" charset="-122"/>
              </a:rPr>
              <a:t>线性组合来表示</a:t>
            </a:r>
            <a:r>
              <a:rPr lang="zh-CN" altLang="en-US" sz="2800" dirty="0">
                <a:latin typeface="仿宋" pitchFamily="49" charset="-122"/>
                <a:ea typeface="仿宋" pitchFamily="49" charset="-122"/>
              </a:rPr>
              <a:t>，则</a:t>
            </a:r>
            <a:r>
              <a:rPr lang="zh-CN" altLang="en-US" sz="2800" dirty="0" smtClean="0">
                <a:latin typeface="仿宋" pitchFamily="49" charset="-122"/>
                <a:ea typeface="仿宋" pitchFamily="49" charset="-122"/>
              </a:rPr>
              <a:t>称该向量组为线性无关；反之则为</a:t>
            </a:r>
            <a:r>
              <a:rPr lang="zh-CN" altLang="en-US" sz="2800" dirty="0" smtClean="0">
                <a:solidFill>
                  <a:srgbClr val="FF0000"/>
                </a:solidFill>
                <a:latin typeface="仿宋" pitchFamily="49" charset="-122"/>
                <a:ea typeface="仿宋" pitchFamily="49" charset="-122"/>
              </a:rPr>
              <a:t>线性相关</a:t>
            </a:r>
            <a:r>
              <a:rPr lang="en-US" altLang="zh-CN" sz="2800" dirty="0" smtClean="0">
                <a:solidFill>
                  <a:srgbClr val="FF0000"/>
                </a:solidFill>
                <a:latin typeface="仿宋" pitchFamily="49" charset="-122"/>
                <a:ea typeface="仿宋" pitchFamily="49" charset="-122"/>
              </a:rPr>
              <a:t>,</a:t>
            </a:r>
            <a:r>
              <a:rPr lang="zh-CN" altLang="en-US" sz="2800" dirty="0">
                <a:latin typeface="仿宋" pitchFamily="49" charset="-122"/>
                <a:ea typeface="仿宋" pitchFamily="49" charset="-122"/>
              </a:rPr>
              <a:t>即</a:t>
            </a:r>
            <a:r>
              <a:rPr lang="zh-CN" altLang="en-US" sz="2800" dirty="0" smtClean="0">
                <a:latin typeface="仿宋" pitchFamily="49" charset="-122"/>
                <a:ea typeface="仿宋" pitchFamily="49" charset="-122"/>
              </a:rPr>
              <a:t>（</a:t>
            </a:r>
            <a:r>
              <a:rPr lang="en-US" altLang="zh-CN" sz="2800" dirty="0" err="1" smtClean="0">
                <a:latin typeface="仿宋" pitchFamily="49" charset="-122"/>
                <a:ea typeface="仿宋" pitchFamily="49" charset="-122"/>
              </a:rPr>
              <a:t>k</a:t>
            </a:r>
            <a:r>
              <a:rPr lang="en-US" altLang="zh-CN" sz="2800" baseline="-25000" dirty="0" err="1" smtClean="0">
                <a:latin typeface="仿宋" pitchFamily="49" charset="-122"/>
                <a:ea typeface="仿宋" pitchFamily="49" charset="-122"/>
              </a:rPr>
              <a:t>i</a:t>
            </a:r>
            <a:r>
              <a:rPr lang="zh-CN" altLang="en-US" sz="2800" dirty="0">
                <a:latin typeface="仿宋" pitchFamily="49" charset="-122"/>
                <a:ea typeface="仿宋" pitchFamily="49" charset="-122"/>
              </a:rPr>
              <a:t>不全为</a:t>
            </a:r>
            <a:r>
              <a:rPr lang="zh-CN" altLang="en-US" sz="2800" dirty="0" smtClean="0">
                <a:latin typeface="仿宋" pitchFamily="49" charset="-122"/>
                <a:ea typeface="仿宋" pitchFamily="49" charset="-122"/>
              </a:rPr>
              <a:t>零）</a:t>
            </a:r>
            <a:endParaRPr lang="en-US" altLang="zh-CN" sz="2800" dirty="0" smtClean="0">
              <a:latin typeface="仿宋" pitchFamily="49" charset="-122"/>
              <a:ea typeface="仿宋" pitchFamily="49" charset="-122"/>
            </a:endParaRPr>
          </a:p>
          <a:p>
            <a:pPr marL="0" indent="0">
              <a:lnSpc>
                <a:spcPct val="150000"/>
              </a:lnSpc>
              <a:spcBef>
                <a:spcPts val="0"/>
              </a:spcBef>
              <a:buNone/>
            </a:pPr>
            <a:r>
              <a:rPr lang="zh-CN" altLang="en-US" sz="2800" dirty="0" smtClean="0">
                <a:solidFill>
                  <a:srgbClr val="FF0000"/>
                </a:solidFill>
                <a:latin typeface="仿宋" pitchFamily="49" charset="-122"/>
                <a:ea typeface="仿宋" pitchFamily="49" charset="-122"/>
              </a:rPr>
              <a:t>极大线性无关组</a:t>
            </a:r>
            <a:r>
              <a:rPr lang="zh-CN" altLang="en-US" sz="2800" dirty="0" smtClean="0">
                <a:latin typeface="仿宋" pitchFamily="49" charset="-122"/>
                <a:ea typeface="仿宋" pitchFamily="49" charset="-122"/>
              </a:rPr>
              <a:t>：设</a:t>
            </a:r>
            <a:r>
              <a:rPr lang="en-US" altLang="zh-CN" sz="2800" dirty="0" smtClean="0">
                <a:latin typeface="仿宋" pitchFamily="49" charset="-122"/>
                <a:ea typeface="仿宋" pitchFamily="49" charset="-122"/>
              </a:rPr>
              <a:t>S</a:t>
            </a:r>
            <a:r>
              <a:rPr lang="zh-CN" altLang="en-US" sz="2800" dirty="0" smtClean="0">
                <a:latin typeface="仿宋" pitchFamily="49" charset="-122"/>
                <a:ea typeface="仿宋" pitchFamily="49" charset="-122"/>
              </a:rPr>
              <a:t>为一个</a:t>
            </a:r>
            <a:r>
              <a:rPr lang="zh-CN" altLang="en-US" sz="2800" dirty="0" smtClean="0">
                <a:latin typeface="仿宋" pitchFamily="49" charset="-122"/>
                <a:ea typeface="仿宋" pitchFamily="49" charset="-122"/>
              </a:rPr>
              <a:t>向量集，</a:t>
            </a:r>
            <a:r>
              <a:rPr lang="en-US" altLang="zh-CN" sz="2800" dirty="0" smtClean="0">
                <a:latin typeface="仿宋" pitchFamily="49" charset="-122"/>
                <a:ea typeface="仿宋" pitchFamily="49" charset="-122"/>
              </a:rPr>
              <a:t>S</a:t>
            </a:r>
            <a:r>
              <a:rPr lang="en-US" altLang="zh-CN" sz="2800" baseline="-25000" dirty="0" smtClean="0">
                <a:latin typeface="仿宋" pitchFamily="49" charset="-122"/>
                <a:ea typeface="仿宋" pitchFamily="49" charset="-122"/>
              </a:rPr>
              <a:t>1</a:t>
            </a:r>
            <a:r>
              <a:rPr lang="zh-CN" altLang="en-US" sz="2800" dirty="0" smtClean="0">
                <a:latin typeface="仿宋" pitchFamily="49" charset="-122"/>
                <a:ea typeface="仿宋" pitchFamily="49" charset="-122"/>
              </a:rPr>
              <a:t>是</a:t>
            </a:r>
            <a:r>
              <a:rPr lang="en-US" altLang="zh-CN" sz="2800" dirty="0" smtClean="0">
                <a:latin typeface="仿宋" pitchFamily="49" charset="-122"/>
                <a:ea typeface="仿宋" pitchFamily="49" charset="-122"/>
              </a:rPr>
              <a:t>S</a:t>
            </a:r>
            <a:r>
              <a:rPr lang="zh-CN" altLang="en-US" sz="2800" dirty="0" smtClean="0">
                <a:latin typeface="仿宋" pitchFamily="49" charset="-122"/>
                <a:ea typeface="仿宋" pitchFamily="49" charset="-122"/>
              </a:rPr>
              <a:t>的一个</a:t>
            </a:r>
            <a:r>
              <a:rPr lang="zh-CN" altLang="en-US" sz="2800" dirty="0" smtClean="0">
                <a:latin typeface="仿宋" pitchFamily="49" charset="-122"/>
                <a:ea typeface="仿宋" pitchFamily="49" charset="-122"/>
              </a:rPr>
              <a:t>线性无关的子集，</a:t>
            </a:r>
            <a:r>
              <a:rPr lang="zh-CN" altLang="en-US" sz="2800" dirty="0">
                <a:latin typeface="仿宋" pitchFamily="49" charset="-122"/>
                <a:ea typeface="仿宋" pitchFamily="49" charset="-122"/>
              </a:rPr>
              <a:t>但</a:t>
            </a:r>
            <a:r>
              <a:rPr lang="zh-CN" altLang="en-US" sz="2800" dirty="0" smtClean="0">
                <a:latin typeface="仿宋" pitchFamily="49" charset="-122"/>
                <a:ea typeface="仿宋" pitchFamily="49" charset="-122"/>
              </a:rPr>
              <a:t>在</a:t>
            </a:r>
            <a:r>
              <a:rPr lang="en-US" altLang="zh-CN" sz="2800" dirty="0" smtClean="0">
                <a:latin typeface="仿宋" pitchFamily="49" charset="-122"/>
                <a:ea typeface="仿宋" pitchFamily="49" charset="-122"/>
              </a:rPr>
              <a:t> </a:t>
            </a:r>
            <a:r>
              <a:rPr lang="en-US" altLang="zh-CN" sz="2800" dirty="0">
                <a:latin typeface="仿宋" pitchFamily="49" charset="-122"/>
                <a:ea typeface="仿宋" pitchFamily="49" charset="-122"/>
              </a:rPr>
              <a:t>S</a:t>
            </a:r>
            <a:r>
              <a:rPr lang="en-US" altLang="zh-CN" sz="2800" baseline="-25000" dirty="0">
                <a:latin typeface="仿宋" pitchFamily="49" charset="-122"/>
                <a:ea typeface="仿宋" pitchFamily="49" charset="-122"/>
              </a:rPr>
              <a:t>1 </a:t>
            </a:r>
            <a:r>
              <a:rPr lang="zh-CN" altLang="en-US" sz="2800" dirty="0" smtClean="0">
                <a:latin typeface="仿宋" pitchFamily="49" charset="-122"/>
                <a:ea typeface="仿宋" pitchFamily="49" charset="-122"/>
              </a:rPr>
              <a:t>中加上</a:t>
            </a:r>
            <a:r>
              <a:rPr lang="en-US" altLang="zh-CN" sz="2800" dirty="0">
                <a:latin typeface="仿宋" pitchFamily="49" charset="-122"/>
                <a:ea typeface="仿宋" pitchFamily="49" charset="-122"/>
              </a:rPr>
              <a:t>S</a:t>
            </a:r>
            <a:r>
              <a:rPr lang="zh-CN" altLang="en-US" sz="2800" dirty="0">
                <a:latin typeface="仿宋" pitchFamily="49" charset="-122"/>
                <a:ea typeface="仿宋" pitchFamily="49" charset="-122"/>
              </a:rPr>
              <a:t>的任一向量后</a:t>
            </a:r>
            <a:r>
              <a:rPr lang="zh-CN" altLang="en-US" sz="2800" dirty="0" smtClean="0">
                <a:latin typeface="仿宋" pitchFamily="49" charset="-122"/>
                <a:ea typeface="仿宋" pitchFamily="49" charset="-122"/>
              </a:rPr>
              <a:t>都线性相关，</a:t>
            </a:r>
            <a:r>
              <a:rPr lang="zh-CN" altLang="en-US" sz="2800" dirty="0">
                <a:latin typeface="仿宋" pitchFamily="49" charset="-122"/>
                <a:ea typeface="仿宋" pitchFamily="49" charset="-122"/>
              </a:rPr>
              <a:t>则</a:t>
            </a:r>
            <a:r>
              <a:rPr lang="zh-CN" altLang="en-US" sz="2800" dirty="0" smtClean="0">
                <a:latin typeface="仿宋" pitchFamily="49" charset="-122"/>
                <a:ea typeface="仿宋" pitchFamily="49" charset="-122"/>
              </a:rPr>
              <a:t>称向量集</a:t>
            </a:r>
            <a:r>
              <a:rPr lang="en-US" altLang="zh-CN" sz="2800" dirty="0" smtClean="0">
                <a:latin typeface="仿宋" pitchFamily="49" charset="-122"/>
                <a:ea typeface="仿宋" pitchFamily="49" charset="-122"/>
              </a:rPr>
              <a:t> </a:t>
            </a:r>
            <a:r>
              <a:rPr lang="en-US" altLang="zh-CN" sz="2800" dirty="0">
                <a:latin typeface="仿宋" pitchFamily="49" charset="-122"/>
                <a:ea typeface="仿宋" pitchFamily="49" charset="-122"/>
              </a:rPr>
              <a:t>S</a:t>
            </a:r>
            <a:r>
              <a:rPr lang="en-US" altLang="zh-CN" sz="2800" baseline="-25000" dirty="0">
                <a:latin typeface="仿宋" pitchFamily="49" charset="-122"/>
                <a:ea typeface="仿宋" pitchFamily="49" charset="-122"/>
              </a:rPr>
              <a:t>1 </a:t>
            </a:r>
            <a:r>
              <a:rPr lang="zh-CN" altLang="en-US" sz="2800" dirty="0" smtClean="0">
                <a:latin typeface="仿宋" pitchFamily="49" charset="-122"/>
                <a:ea typeface="仿宋" pitchFamily="49" charset="-122"/>
              </a:rPr>
              <a:t>是</a:t>
            </a:r>
            <a:r>
              <a:rPr lang="en-US" altLang="zh-CN" sz="2800" dirty="0">
                <a:latin typeface="仿宋" pitchFamily="49" charset="-122"/>
                <a:ea typeface="仿宋" pitchFamily="49" charset="-122"/>
              </a:rPr>
              <a:t>S</a:t>
            </a:r>
            <a:r>
              <a:rPr lang="zh-CN" altLang="en-US" sz="2800" dirty="0">
                <a:latin typeface="仿宋" pitchFamily="49" charset="-122"/>
                <a:ea typeface="仿宋" pitchFamily="49" charset="-122"/>
              </a:rPr>
              <a:t>的一个极大线性无关组</a:t>
            </a:r>
            <a:r>
              <a:rPr lang="zh-CN" altLang="en-US" sz="2800" dirty="0" smtClean="0">
                <a:latin typeface="仿宋" pitchFamily="49" charset="-122"/>
                <a:ea typeface="仿宋" pitchFamily="49" charset="-122"/>
              </a:rPr>
              <a:t>。</a:t>
            </a:r>
            <a:endParaRPr lang="en-US" altLang="zh-CN" sz="2800" b="1" dirty="0" smtClean="0">
              <a:latin typeface="仿宋" pitchFamily="49" charset="-122"/>
              <a:ea typeface="仿宋" pitchFamily="49" charset="-122"/>
            </a:endParaRPr>
          </a:p>
        </p:txBody>
      </p:sp>
      <p:graphicFrame>
        <p:nvGraphicFramePr>
          <p:cNvPr id="4" name="对象 3"/>
          <p:cNvGraphicFramePr>
            <a:graphicFrameLocks noChangeAspect="1"/>
          </p:cNvGraphicFramePr>
          <p:nvPr>
            <p:extLst>
              <p:ext uri="{D42A27DB-BD31-4B8C-83A1-F6EECF244321}">
                <p14:modId xmlns:p14="http://schemas.microsoft.com/office/powerpoint/2010/main" val="481283514"/>
              </p:ext>
            </p:extLst>
          </p:nvPr>
        </p:nvGraphicFramePr>
        <p:xfrm>
          <a:off x="3635896" y="3284984"/>
          <a:ext cx="4824536" cy="576064"/>
        </p:xfrm>
        <a:graphic>
          <a:graphicData uri="http://schemas.openxmlformats.org/presentationml/2006/ole">
            <mc:AlternateContent xmlns:mc="http://schemas.openxmlformats.org/markup-compatibility/2006">
              <mc:Choice xmlns:v="urn:schemas-microsoft-com:vml" Requires="v">
                <p:oleObj spid="_x0000_s2072" name="Equation" r:id="rId5" imgW="1917360" imgH="241200" progId="Equation.DSMT4">
                  <p:embed/>
                </p:oleObj>
              </mc:Choice>
              <mc:Fallback>
                <p:oleObj name="Equation" r:id="rId5" imgW="1917360" imgH="241200" progId="Equation.DSMT4">
                  <p:embed/>
                  <p:pic>
                    <p:nvPicPr>
                      <p:cNvPr id="0" name=""/>
                      <p:cNvPicPr/>
                      <p:nvPr/>
                    </p:nvPicPr>
                    <p:blipFill>
                      <a:blip r:embed="rId6"/>
                      <a:stretch>
                        <a:fillRect/>
                      </a:stretch>
                    </p:blipFill>
                    <p:spPr>
                      <a:xfrm>
                        <a:off x="3635896" y="3284984"/>
                        <a:ext cx="4824536" cy="576064"/>
                      </a:xfrm>
                      <a:prstGeom prst="rect">
                        <a:avLst/>
                      </a:prstGeom>
                    </p:spPr>
                  </p:pic>
                </p:oleObj>
              </mc:Fallback>
            </mc:AlternateContent>
          </a:graphicData>
        </a:graphic>
      </p:graphicFrame>
      <p:pic>
        <p:nvPicPr>
          <p:cNvPr id="6" name="已录下的声音">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7740352" y="5805264"/>
            <a:ext cx="609600" cy="609600"/>
          </a:xfrm>
          <a:prstGeom prst="rect">
            <a:avLst/>
          </a:prstGeom>
        </p:spPr>
      </p:pic>
    </p:spTree>
    <p:extLst>
      <p:ext uri="{BB962C8B-B14F-4D97-AF65-F5344CB8AC3E}">
        <p14:creationId xmlns:p14="http://schemas.microsoft.com/office/powerpoint/2010/main" val="412763565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6739"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15616" y="274638"/>
            <a:ext cx="5976664" cy="634082"/>
          </a:xfrm>
        </p:spPr>
        <p:txBody>
          <a:bodyPr>
            <a:normAutofit fontScale="90000"/>
          </a:bodyPr>
          <a:lstStyle/>
          <a:p>
            <a:r>
              <a:rPr lang="en-US" altLang="zh-CN" dirty="0" smtClean="0">
                <a:solidFill>
                  <a:srgbClr val="00B050"/>
                </a:solidFill>
                <a:latin typeface="隶书" pitchFamily="49" charset="-122"/>
                <a:ea typeface="隶书" pitchFamily="49" charset="-122"/>
              </a:rPr>
              <a:t>A</a:t>
            </a:r>
            <a:r>
              <a:rPr lang="zh-CN" altLang="en-US" dirty="0" smtClean="0">
                <a:solidFill>
                  <a:srgbClr val="00B050"/>
                </a:solidFill>
                <a:latin typeface="隶书" pitchFamily="49" charset="-122"/>
                <a:ea typeface="隶书" pitchFamily="49" charset="-122"/>
              </a:rPr>
              <a:t>、配方问题</a:t>
            </a:r>
            <a:endParaRPr lang="zh-CN" altLang="en-US" dirty="0">
              <a:latin typeface="隶书" pitchFamily="49" charset="-122"/>
              <a:ea typeface="隶书" pitchFamily="49" charset="-122"/>
            </a:endParaRPr>
          </a:p>
        </p:txBody>
      </p:sp>
      <p:sp>
        <p:nvSpPr>
          <p:cNvPr id="3" name="内容占位符 2"/>
          <p:cNvSpPr>
            <a:spLocks noGrp="1"/>
          </p:cNvSpPr>
          <p:nvPr>
            <p:ph idx="1"/>
          </p:nvPr>
        </p:nvSpPr>
        <p:spPr>
          <a:xfrm>
            <a:off x="467544" y="1052736"/>
            <a:ext cx="8229600" cy="5616624"/>
          </a:xfrm>
        </p:spPr>
        <p:txBody>
          <a:bodyPr>
            <a:normAutofit lnSpcReduction="10000"/>
          </a:bodyPr>
          <a:lstStyle/>
          <a:p>
            <a:pPr marL="0" indent="0">
              <a:lnSpc>
                <a:spcPct val="150000"/>
              </a:lnSpc>
              <a:spcBef>
                <a:spcPts val="0"/>
              </a:spcBef>
              <a:buNone/>
            </a:pPr>
            <a:r>
              <a:rPr lang="zh-CN" altLang="en-US" sz="2800" dirty="0">
                <a:solidFill>
                  <a:srgbClr val="FF0000"/>
                </a:solidFill>
                <a:latin typeface="仿宋" pitchFamily="49" charset="-122"/>
                <a:ea typeface="仿宋" pitchFamily="49" charset="-122"/>
              </a:rPr>
              <a:t>配方</a:t>
            </a:r>
            <a:r>
              <a:rPr lang="zh-CN" altLang="en-US" sz="2800" dirty="0" smtClean="0">
                <a:solidFill>
                  <a:srgbClr val="FF0000"/>
                </a:solidFill>
                <a:latin typeface="仿宋" pitchFamily="49" charset="-122"/>
                <a:ea typeface="仿宋" pitchFamily="49" charset="-122"/>
              </a:rPr>
              <a:t>问题建模：</a:t>
            </a:r>
            <a:r>
              <a:rPr lang="zh-CN" altLang="en-US" sz="2800" dirty="0" smtClean="0">
                <a:latin typeface="仿宋" pitchFamily="49" charset="-122"/>
                <a:ea typeface="仿宋" pitchFamily="49" charset="-122"/>
              </a:rPr>
              <a:t>在</a:t>
            </a:r>
            <a:r>
              <a:rPr lang="zh-CN" altLang="en-US" sz="2800" dirty="0">
                <a:latin typeface="仿宋" pitchFamily="49" charset="-122"/>
                <a:ea typeface="仿宋" pitchFamily="49" charset="-122"/>
              </a:rPr>
              <a:t>化工、医药、日常膳食等方面都经常涉及到配方</a:t>
            </a:r>
            <a:r>
              <a:rPr lang="zh-CN" altLang="en-US" sz="2800" dirty="0" smtClean="0">
                <a:latin typeface="仿宋" pitchFamily="49" charset="-122"/>
                <a:ea typeface="仿宋" pitchFamily="49" charset="-122"/>
              </a:rPr>
              <a:t>问题</a:t>
            </a:r>
            <a:r>
              <a:rPr lang="zh-CN" altLang="en-US" sz="2800" dirty="0" smtClean="0">
                <a:solidFill>
                  <a:srgbClr val="FF0000"/>
                </a:solidFill>
                <a:latin typeface="仿宋" pitchFamily="49" charset="-122"/>
                <a:ea typeface="仿宋" pitchFamily="49" charset="-122"/>
              </a:rPr>
              <a:t>。</a:t>
            </a:r>
            <a:r>
              <a:rPr lang="en-US" altLang="zh-CN" sz="2800" dirty="0" smtClean="0">
                <a:latin typeface="仿宋" pitchFamily="49" charset="-122"/>
                <a:ea typeface="仿宋" pitchFamily="49" charset="-122"/>
              </a:rPr>
              <a:t> </a:t>
            </a:r>
            <a:r>
              <a:rPr lang="zh-CN" altLang="en-US" sz="2800" dirty="0">
                <a:latin typeface="仿宋" pitchFamily="49" charset="-122"/>
                <a:ea typeface="仿宋" pitchFamily="49" charset="-122"/>
              </a:rPr>
              <a:t>在不考虑各种成分之间可能发生某些化学反应时</a:t>
            </a:r>
            <a:r>
              <a:rPr lang="en-US" altLang="zh-CN" sz="2800" dirty="0">
                <a:latin typeface="仿宋" pitchFamily="49" charset="-122"/>
                <a:ea typeface="仿宋" pitchFamily="49" charset="-122"/>
              </a:rPr>
              <a:t>, </a:t>
            </a:r>
            <a:r>
              <a:rPr lang="zh-CN" altLang="en-US" sz="2800" dirty="0">
                <a:latin typeface="仿宋" pitchFamily="49" charset="-122"/>
                <a:ea typeface="仿宋" pitchFamily="49" charset="-122"/>
              </a:rPr>
              <a:t>配方问题可以用向量和线性方程组来</a:t>
            </a:r>
            <a:r>
              <a:rPr lang="zh-CN" altLang="en-US" sz="2800" dirty="0" smtClean="0">
                <a:latin typeface="仿宋" pitchFamily="49" charset="-122"/>
                <a:ea typeface="仿宋" pitchFamily="49" charset="-122"/>
              </a:rPr>
              <a:t>建模。</a:t>
            </a:r>
            <a:endParaRPr lang="en-US" altLang="zh-CN" sz="2800" dirty="0" smtClean="0">
              <a:latin typeface="仿宋" pitchFamily="49" charset="-122"/>
              <a:ea typeface="仿宋" pitchFamily="49" charset="-122"/>
            </a:endParaRPr>
          </a:p>
          <a:p>
            <a:pPr marL="0" indent="0">
              <a:lnSpc>
                <a:spcPct val="150000"/>
              </a:lnSpc>
              <a:spcBef>
                <a:spcPts val="0"/>
              </a:spcBef>
              <a:buNone/>
            </a:pPr>
            <a:r>
              <a:rPr lang="zh-CN" altLang="en-US" sz="2800" dirty="0" smtClean="0">
                <a:solidFill>
                  <a:srgbClr val="FF0000"/>
                </a:solidFill>
                <a:latin typeface="仿宋" pitchFamily="49" charset="-122"/>
                <a:ea typeface="仿宋" pitchFamily="49" charset="-122"/>
              </a:rPr>
              <a:t>基本思想</a:t>
            </a:r>
            <a:r>
              <a:rPr lang="zh-CN" altLang="en-US" sz="2800" dirty="0" smtClean="0">
                <a:latin typeface="仿宋" pitchFamily="49" charset="-122"/>
                <a:ea typeface="仿宋" pitchFamily="49" charset="-122"/>
              </a:rPr>
              <a:t>：把各种调制品看成是由</a:t>
            </a:r>
            <a:r>
              <a:rPr lang="en-US" altLang="zh-CN" sz="2800" dirty="0" smtClean="0">
                <a:latin typeface="仿宋" pitchFamily="49" charset="-122"/>
                <a:ea typeface="仿宋" pitchFamily="49" charset="-122"/>
              </a:rPr>
              <a:t>n</a:t>
            </a:r>
            <a:r>
              <a:rPr lang="zh-CN" altLang="en-US" sz="2800" dirty="0" smtClean="0">
                <a:latin typeface="仿宋" pitchFamily="49" charset="-122"/>
                <a:ea typeface="仿宋" pitchFamily="49" charset="-122"/>
              </a:rPr>
              <a:t>种不同成份构成的一个</a:t>
            </a:r>
            <a:r>
              <a:rPr lang="en-US" altLang="zh-CN" sz="2800" dirty="0" smtClean="0">
                <a:latin typeface="仿宋" pitchFamily="49" charset="-122"/>
                <a:ea typeface="仿宋" pitchFamily="49" charset="-122"/>
              </a:rPr>
              <a:t>n</a:t>
            </a:r>
            <a:r>
              <a:rPr lang="zh-CN" altLang="en-US" sz="2800" dirty="0" smtClean="0">
                <a:latin typeface="仿宋" pitchFamily="49" charset="-122"/>
                <a:ea typeface="仿宋" pitchFamily="49" charset="-122"/>
              </a:rPr>
              <a:t>维向量，将能否用部分调制品将其它调制品配制出来的问题</a:t>
            </a:r>
            <a:r>
              <a:rPr lang="zh-CN" altLang="en-US" sz="2800" dirty="0">
                <a:latin typeface="仿宋" pitchFamily="49" charset="-122"/>
                <a:ea typeface="仿宋" pitchFamily="49" charset="-122"/>
              </a:rPr>
              <a:t>转化为寻找向量</a:t>
            </a:r>
            <a:r>
              <a:rPr lang="zh-CN" altLang="en-US" sz="2800" dirty="0" smtClean="0">
                <a:latin typeface="仿宋" pitchFamily="49" charset="-122"/>
                <a:ea typeface="仿宋" pitchFamily="49" charset="-122"/>
              </a:rPr>
              <a:t>组的极大线性无关组问题（当然，必需强调线性表达的系数为正时才有实际意义），</a:t>
            </a:r>
            <a:r>
              <a:rPr lang="zh-CN" altLang="en-US" sz="2800" dirty="0" smtClean="0">
                <a:solidFill>
                  <a:srgbClr val="FF0000"/>
                </a:solidFill>
                <a:latin typeface="仿宋" pitchFamily="49" charset="-122"/>
                <a:ea typeface="仿宋" pitchFamily="49" charset="-122"/>
              </a:rPr>
              <a:t>日常生活问题    线性代数问题</a:t>
            </a:r>
            <a:endParaRPr lang="zh-CN" altLang="en-US" dirty="0">
              <a:solidFill>
                <a:srgbClr val="FF0000"/>
              </a:solidFill>
              <a:latin typeface="仿宋" pitchFamily="49" charset="-122"/>
              <a:ea typeface="仿宋" pitchFamily="49" charset="-122"/>
            </a:endParaRPr>
          </a:p>
        </p:txBody>
      </p:sp>
      <p:cxnSp>
        <p:nvCxnSpPr>
          <p:cNvPr id="5" name="直接箭头连接符 4"/>
          <p:cNvCxnSpPr/>
          <p:nvPr/>
        </p:nvCxnSpPr>
        <p:spPr>
          <a:xfrm>
            <a:off x="5220072" y="6165304"/>
            <a:ext cx="576064"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pic>
        <p:nvPicPr>
          <p:cNvPr id="4" name="已录下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00392" y="5860504"/>
            <a:ext cx="609600" cy="609600"/>
          </a:xfrm>
          <a:prstGeom prst="rect">
            <a:avLst/>
          </a:prstGeom>
        </p:spPr>
      </p:pic>
    </p:spTree>
    <p:extLst>
      <p:ext uri="{BB962C8B-B14F-4D97-AF65-F5344CB8AC3E}">
        <p14:creationId xmlns:p14="http://schemas.microsoft.com/office/powerpoint/2010/main" val="231349818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809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404664"/>
            <a:ext cx="8507288" cy="6264696"/>
          </a:xfrm>
        </p:spPr>
        <p:txBody>
          <a:bodyPr>
            <a:normAutofit fontScale="92500"/>
          </a:bodyPr>
          <a:lstStyle/>
          <a:p>
            <a:pPr marL="0" indent="0">
              <a:lnSpc>
                <a:spcPct val="150000"/>
              </a:lnSpc>
              <a:spcBef>
                <a:spcPts val="0"/>
              </a:spcBef>
              <a:buNone/>
            </a:pPr>
            <a:r>
              <a:rPr lang="en-US" altLang="zh-CN" sz="2800" dirty="0" smtClean="0">
                <a:latin typeface="仿宋" pitchFamily="49" charset="-122"/>
                <a:ea typeface="仿宋" pitchFamily="49" charset="-122"/>
              </a:rPr>
              <a:t>1.</a:t>
            </a:r>
            <a:r>
              <a:rPr lang="zh-CN" altLang="en-US" sz="2800" dirty="0" smtClean="0">
                <a:latin typeface="仿宋" pitchFamily="49" charset="-122"/>
                <a:ea typeface="仿宋" pitchFamily="49" charset="-122"/>
              </a:rPr>
              <a:t>寻找极大线性无关组的</a:t>
            </a:r>
            <a:r>
              <a:rPr lang="en-US" altLang="zh-CN" sz="2800" dirty="0" err="1" smtClean="0">
                <a:latin typeface="仿宋" pitchFamily="49" charset="-122"/>
                <a:ea typeface="仿宋" pitchFamily="49" charset="-122"/>
              </a:rPr>
              <a:t>Matlab</a:t>
            </a:r>
            <a:r>
              <a:rPr lang="zh-CN" altLang="en-US" sz="2800" dirty="0" smtClean="0">
                <a:latin typeface="仿宋" pitchFamily="49" charset="-122"/>
                <a:ea typeface="仿宋" pitchFamily="49" charset="-122"/>
              </a:rPr>
              <a:t>指令</a:t>
            </a:r>
            <a:endParaRPr lang="en-US" altLang="zh-CN" sz="2800" dirty="0" smtClean="0">
              <a:latin typeface="仿宋" pitchFamily="49" charset="-122"/>
              <a:ea typeface="仿宋" pitchFamily="49" charset="-122"/>
            </a:endParaRPr>
          </a:p>
          <a:p>
            <a:pPr marL="0" indent="0">
              <a:lnSpc>
                <a:spcPct val="150000"/>
              </a:lnSpc>
              <a:spcBef>
                <a:spcPts val="0"/>
              </a:spcBef>
              <a:buNone/>
            </a:pPr>
            <a:r>
              <a:rPr lang="en-US" altLang="zh-CN" sz="2800" dirty="0" smtClean="0">
                <a:latin typeface="仿宋" pitchFamily="49" charset="-122"/>
                <a:ea typeface="仿宋" pitchFamily="49" charset="-122"/>
              </a:rPr>
              <a:t>[A0,jb]=</a:t>
            </a:r>
            <a:r>
              <a:rPr lang="en-US" altLang="zh-CN" sz="2800" dirty="0" err="1" smtClean="0">
                <a:latin typeface="仿宋" pitchFamily="49" charset="-122"/>
                <a:ea typeface="仿宋" pitchFamily="49" charset="-122"/>
              </a:rPr>
              <a:t>rref</a:t>
            </a:r>
            <a:r>
              <a:rPr lang="en-US" altLang="zh-CN" sz="2800" dirty="0" smtClean="0">
                <a:latin typeface="仿宋" pitchFamily="49" charset="-122"/>
                <a:ea typeface="仿宋" pitchFamily="49" charset="-122"/>
              </a:rPr>
              <a:t>(A)%</a:t>
            </a:r>
            <a:r>
              <a:rPr lang="en-US" altLang="zh-CN" sz="2800" dirty="0"/>
              <a:t> A</a:t>
            </a:r>
            <a:r>
              <a:rPr lang="zh-CN" altLang="zh-CN" sz="2800" dirty="0">
                <a:latin typeface="仿宋" pitchFamily="49" charset="-122"/>
                <a:ea typeface="仿宋" pitchFamily="49" charset="-122"/>
              </a:rPr>
              <a:t>的行最简形和一</a:t>
            </a:r>
            <a:r>
              <a:rPr lang="zh-CN" altLang="zh-CN" sz="2800" dirty="0" smtClean="0">
                <a:latin typeface="仿宋" pitchFamily="49" charset="-122"/>
                <a:ea typeface="仿宋" pitchFamily="49" charset="-122"/>
              </a:rPr>
              <a:t>组</a:t>
            </a:r>
            <a:r>
              <a:rPr lang="zh-CN" altLang="en-US" sz="2800" dirty="0">
                <a:latin typeface="仿宋" pitchFamily="49" charset="-122"/>
                <a:ea typeface="仿宋" pitchFamily="49" charset="-122"/>
              </a:rPr>
              <a:t>极</a:t>
            </a:r>
            <a:r>
              <a:rPr lang="zh-CN" altLang="zh-CN" sz="2800" dirty="0" smtClean="0">
                <a:latin typeface="仿宋" pitchFamily="49" charset="-122"/>
                <a:ea typeface="仿宋" pitchFamily="49" charset="-122"/>
              </a:rPr>
              <a:t>大</a:t>
            </a:r>
            <a:r>
              <a:rPr lang="zh-CN" altLang="zh-CN" sz="2800" dirty="0">
                <a:latin typeface="仿宋" pitchFamily="49" charset="-122"/>
                <a:ea typeface="仿宋" pitchFamily="49" charset="-122"/>
              </a:rPr>
              <a:t>线性无关</a:t>
            </a:r>
            <a:r>
              <a:rPr lang="zh-CN" altLang="zh-CN" sz="2800" dirty="0" smtClean="0">
                <a:latin typeface="仿宋" pitchFamily="49" charset="-122"/>
                <a:ea typeface="仿宋" pitchFamily="49" charset="-122"/>
              </a:rPr>
              <a:t>组</a:t>
            </a:r>
            <a:endParaRPr lang="en-US" altLang="zh-CN" sz="2800" dirty="0" smtClean="0">
              <a:latin typeface="仿宋" pitchFamily="49" charset="-122"/>
              <a:ea typeface="仿宋" pitchFamily="49" charset="-122"/>
            </a:endParaRPr>
          </a:p>
          <a:p>
            <a:pPr marL="0" indent="0">
              <a:lnSpc>
                <a:spcPct val="150000"/>
              </a:lnSpc>
              <a:spcBef>
                <a:spcPts val="0"/>
              </a:spcBef>
              <a:buNone/>
            </a:pPr>
            <a:r>
              <a:rPr lang="zh-CN" altLang="en-US" sz="2800" dirty="0" smtClean="0">
                <a:latin typeface="仿宋" pitchFamily="49" charset="-122"/>
                <a:ea typeface="仿宋" pitchFamily="49" charset="-122"/>
              </a:rPr>
              <a:t>其中</a:t>
            </a:r>
            <a:r>
              <a:rPr lang="en-US" altLang="zh-CN" sz="2800" dirty="0" err="1">
                <a:latin typeface="仿宋" pitchFamily="49" charset="-122"/>
                <a:ea typeface="仿宋" pitchFamily="49" charset="-122"/>
              </a:rPr>
              <a:t>jb</a:t>
            </a:r>
            <a:r>
              <a:rPr lang="zh-CN" altLang="en-US" sz="2800" dirty="0">
                <a:latin typeface="仿宋" pitchFamily="49" charset="-122"/>
                <a:ea typeface="仿宋" pitchFamily="49" charset="-122"/>
              </a:rPr>
              <a:t>中元素</a:t>
            </a:r>
            <a:r>
              <a:rPr lang="zh-CN" altLang="en-US" sz="2800" dirty="0" smtClean="0">
                <a:latin typeface="仿宋" pitchFamily="49" charset="-122"/>
                <a:ea typeface="仿宋" pitchFamily="49" charset="-122"/>
              </a:rPr>
              <a:t>表示极大线性无关组所在</a:t>
            </a:r>
            <a:r>
              <a:rPr lang="zh-CN" altLang="en-US" sz="2800" dirty="0">
                <a:latin typeface="仿宋" pitchFamily="49" charset="-122"/>
                <a:ea typeface="仿宋" pitchFamily="49" charset="-122"/>
              </a:rPr>
              <a:t>的</a:t>
            </a:r>
            <a:r>
              <a:rPr lang="zh-CN" altLang="en-US" sz="2800" dirty="0" smtClean="0">
                <a:latin typeface="仿宋" pitchFamily="49" charset="-122"/>
                <a:ea typeface="仿宋" pitchFamily="49" charset="-122"/>
              </a:rPr>
              <a:t>列</a:t>
            </a:r>
            <a:endParaRPr lang="en-US" altLang="zh-CN" sz="2800" dirty="0" smtClean="0">
              <a:latin typeface="仿宋" pitchFamily="49" charset="-122"/>
              <a:ea typeface="仿宋" pitchFamily="49" charset="-122"/>
            </a:endParaRPr>
          </a:p>
          <a:p>
            <a:pPr marL="0" indent="0">
              <a:lnSpc>
                <a:spcPct val="150000"/>
              </a:lnSpc>
              <a:spcBef>
                <a:spcPts val="0"/>
              </a:spcBef>
              <a:buNone/>
            </a:pPr>
            <a:r>
              <a:rPr lang="en-US" altLang="zh-CN" sz="2800" dirty="0" smtClean="0">
                <a:latin typeface="仿宋" pitchFamily="49" charset="-122"/>
                <a:ea typeface="仿宋" pitchFamily="49" charset="-122"/>
              </a:rPr>
              <a:t>2.</a:t>
            </a:r>
            <a:r>
              <a:rPr lang="zh-CN" altLang="en-US" sz="2800" dirty="0" smtClean="0">
                <a:latin typeface="仿宋" pitchFamily="49" charset="-122"/>
                <a:ea typeface="仿宋" pitchFamily="49" charset="-122"/>
              </a:rPr>
              <a:t>一种新制品能否从已有制品集配置出来的问题转化为新向量能否用极大线性无关组线性表示问题（要求系数为正），只需用</a:t>
            </a:r>
            <a:r>
              <a:rPr lang="en-US" altLang="zh-CN" sz="2800" dirty="0" err="1" smtClean="0">
                <a:latin typeface="仿宋" pitchFamily="49" charset="-122"/>
                <a:ea typeface="仿宋" pitchFamily="49" charset="-122"/>
              </a:rPr>
              <a:t>Matlab</a:t>
            </a:r>
            <a:r>
              <a:rPr lang="zh-CN" altLang="en-US" sz="2800" dirty="0" smtClean="0">
                <a:latin typeface="仿宋" pitchFamily="49" charset="-122"/>
                <a:ea typeface="仿宋" pitchFamily="49" charset="-122"/>
              </a:rPr>
              <a:t>的左除法</a:t>
            </a:r>
            <a:r>
              <a:rPr lang="en-US" altLang="zh-CN" sz="2800" dirty="0" smtClean="0">
                <a:latin typeface="仿宋" pitchFamily="49" charset="-122"/>
                <a:ea typeface="仿宋" pitchFamily="49" charset="-122"/>
              </a:rPr>
              <a:t>\</a:t>
            </a:r>
          </a:p>
          <a:p>
            <a:pPr marL="0" indent="0">
              <a:lnSpc>
                <a:spcPct val="150000"/>
              </a:lnSpc>
              <a:spcBef>
                <a:spcPts val="0"/>
              </a:spcBef>
              <a:buNone/>
            </a:pPr>
            <a:r>
              <a:rPr lang="en-US" altLang="zh-CN" sz="2800" dirty="0" smtClean="0">
                <a:latin typeface="仿宋" pitchFamily="49" charset="-122"/>
                <a:ea typeface="仿宋" pitchFamily="49" charset="-122"/>
              </a:rPr>
              <a:t>3.</a:t>
            </a:r>
            <a:r>
              <a:rPr lang="zh-CN" altLang="en-US" sz="2800" dirty="0" smtClean="0">
                <a:latin typeface="仿宋" pitchFamily="49" charset="-122"/>
                <a:ea typeface="仿宋" pitchFamily="49" charset="-122"/>
              </a:rPr>
              <a:t>注意两个</a:t>
            </a:r>
            <a:r>
              <a:rPr lang="en-US" altLang="zh-CN" sz="2800" dirty="0" err="1" smtClean="0">
                <a:latin typeface="仿宋" pitchFamily="49" charset="-122"/>
                <a:ea typeface="仿宋" pitchFamily="49" charset="-122"/>
              </a:rPr>
              <a:t>Matlab</a:t>
            </a:r>
            <a:r>
              <a:rPr lang="zh-CN" altLang="en-US" sz="2800" dirty="0" smtClean="0">
                <a:latin typeface="仿宋" pitchFamily="49" charset="-122"/>
                <a:ea typeface="仿宋" pitchFamily="49" charset="-122"/>
              </a:rPr>
              <a:t>函数的应用：</a:t>
            </a:r>
            <a:r>
              <a:rPr lang="en-US" altLang="zh-CN" sz="2800" dirty="0" smtClean="0">
                <a:latin typeface="仿宋" pitchFamily="49" charset="-122"/>
                <a:ea typeface="仿宋" pitchFamily="49" charset="-122"/>
              </a:rPr>
              <a:t>1</a:t>
            </a:r>
            <a:r>
              <a:rPr lang="zh-CN" altLang="en-US" sz="2800" dirty="0" smtClean="0">
                <a:latin typeface="仿宋" pitchFamily="49" charset="-122"/>
                <a:ea typeface="仿宋" pitchFamily="49" charset="-122"/>
              </a:rPr>
              <a:t>）</a:t>
            </a:r>
            <a:r>
              <a:rPr lang="fr-FR" altLang="zh-CN" sz="2800" dirty="0" smtClean="0">
                <a:latin typeface="仿宋" pitchFamily="49" charset="-122"/>
                <a:ea typeface="仿宋" pitchFamily="49" charset="-122"/>
              </a:rPr>
              <a:t>combntns</a:t>
            </a:r>
            <a:r>
              <a:rPr lang="fr-FR" altLang="zh-CN" sz="2800" dirty="0">
                <a:latin typeface="仿宋" pitchFamily="49" charset="-122"/>
                <a:ea typeface="仿宋" pitchFamily="49" charset="-122"/>
              </a:rPr>
              <a:t>([</a:t>
            </a:r>
            <a:r>
              <a:rPr lang="fr-FR" altLang="zh-CN" sz="2800" dirty="0" smtClean="0">
                <a:latin typeface="仿宋" pitchFamily="49" charset="-122"/>
                <a:ea typeface="仿宋" pitchFamily="49" charset="-122"/>
              </a:rPr>
              <a:t>1:n</a:t>
            </a:r>
            <a:r>
              <a:rPr lang="fr-FR" altLang="zh-CN" sz="2800" dirty="0">
                <a:latin typeface="仿宋" pitchFamily="49" charset="-122"/>
                <a:ea typeface="仿宋" pitchFamily="49" charset="-122"/>
              </a:rPr>
              <a:t>],r</a:t>
            </a:r>
            <a:r>
              <a:rPr lang="fr-FR" altLang="zh-CN" sz="2800" dirty="0" smtClean="0">
                <a:latin typeface="仿宋" pitchFamily="49" charset="-122"/>
                <a:ea typeface="仿宋" pitchFamily="49" charset="-122"/>
              </a:rPr>
              <a:t>) %</a:t>
            </a:r>
            <a:r>
              <a:rPr lang="zh-CN" altLang="en-US" sz="2800" dirty="0" smtClean="0">
                <a:latin typeface="仿宋" pitchFamily="49" charset="-122"/>
                <a:ea typeface="仿宋" pitchFamily="49" charset="-122"/>
              </a:rPr>
              <a:t>求</a:t>
            </a:r>
            <a:r>
              <a:rPr lang="fr-FR" altLang="zh-CN" sz="2800" dirty="0" smtClean="0">
                <a:latin typeface="仿宋" pitchFamily="49" charset="-122"/>
                <a:ea typeface="仿宋" pitchFamily="49" charset="-122"/>
              </a:rPr>
              <a:t>[1:n</a:t>
            </a:r>
            <a:r>
              <a:rPr lang="fr-FR" altLang="zh-CN" sz="2800" dirty="0">
                <a:latin typeface="仿宋" pitchFamily="49" charset="-122"/>
                <a:ea typeface="仿宋" pitchFamily="49" charset="-122"/>
              </a:rPr>
              <a:t>]</a:t>
            </a:r>
            <a:r>
              <a:rPr lang="zh-CN" altLang="zh-CN" sz="2800" dirty="0">
                <a:latin typeface="仿宋" pitchFamily="49" charset="-122"/>
                <a:ea typeface="仿宋" pitchFamily="49" charset="-122"/>
              </a:rPr>
              <a:t>中取</a:t>
            </a:r>
            <a:r>
              <a:rPr lang="en-US" altLang="zh-CN" sz="2800" dirty="0">
                <a:latin typeface="仿宋" pitchFamily="49" charset="-122"/>
                <a:ea typeface="仿宋" pitchFamily="49" charset="-122"/>
              </a:rPr>
              <a:t>r</a:t>
            </a:r>
            <a:r>
              <a:rPr lang="zh-CN" altLang="zh-CN" sz="2800" dirty="0">
                <a:latin typeface="仿宋" pitchFamily="49" charset="-122"/>
                <a:ea typeface="仿宋" pitchFamily="49" charset="-122"/>
              </a:rPr>
              <a:t>个元素的所有</a:t>
            </a:r>
            <a:r>
              <a:rPr lang="zh-CN" altLang="zh-CN" sz="2800" dirty="0" smtClean="0">
                <a:latin typeface="仿宋" pitchFamily="49" charset="-122"/>
                <a:ea typeface="仿宋" pitchFamily="49" charset="-122"/>
              </a:rPr>
              <a:t>组合</a:t>
            </a:r>
            <a:endParaRPr lang="en-US" altLang="zh-CN" sz="2800" dirty="0" smtClean="0">
              <a:latin typeface="仿宋" pitchFamily="49" charset="-122"/>
              <a:ea typeface="仿宋" pitchFamily="49" charset="-122"/>
            </a:endParaRPr>
          </a:p>
          <a:p>
            <a:pPr marL="0" indent="0">
              <a:lnSpc>
                <a:spcPct val="150000"/>
              </a:lnSpc>
              <a:spcBef>
                <a:spcPts val="0"/>
              </a:spcBef>
              <a:buNone/>
            </a:pPr>
            <a:r>
              <a:rPr lang="en-US" altLang="zh-CN" sz="2800" dirty="0" smtClean="0">
                <a:latin typeface="仿宋" pitchFamily="49" charset="-122"/>
                <a:ea typeface="仿宋" pitchFamily="49" charset="-122"/>
              </a:rPr>
              <a:t>2</a:t>
            </a:r>
            <a:r>
              <a:rPr lang="zh-CN" altLang="en-US" sz="2800" dirty="0" smtClean="0">
                <a:latin typeface="仿宋" pitchFamily="49" charset="-122"/>
                <a:ea typeface="仿宋" pitchFamily="49" charset="-122"/>
              </a:rPr>
              <a:t>）</a:t>
            </a:r>
            <a:r>
              <a:rPr lang="fr-FR" altLang="zh-CN" sz="2800" dirty="0">
                <a:latin typeface="仿宋" pitchFamily="49" charset="-122"/>
                <a:ea typeface="仿宋" pitchFamily="49" charset="-122"/>
              </a:rPr>
              <a:t> nchoosek(n,r</a:t>
            </a:r>
            <a:r>
              <a:rPr lang="fr-FR" altLang="zh-CN" sz="2800" dirty="0" smtClean="0">
                <a:latin typeface="仿宋" pitchFamily="49" charset="-122"/>
                <a:ea typeface="仿宋" pitchFamily="49" charset="-122"/>
              </a:rPr>
              <a:t>) </a:t>
            </a:r>
            <a:r>
              <a:rPr lang="fr-FR" altLang="zh-CN" sz="2800" dirty="0">
                <a:latin typeface="仿宋" pitchFamily="49" charset="-122"/>
                <a:ea typeface="仿宋" pitchFamily="49" charset="-122"/>
              </a:rPr>
              <a:t>%</a:t>
            </a:r>
            <a:r>
              <a:rPr lang="zh-CN" altLang="zh-CN" sz="2800" dirty="0">
                <a:latin typeface="仿宋" pitchFamily="49" charset="-122"/>
                <a:ea typeface="仿宋" pitchFamily="49" charset="-122"/>
              </a:rPr>
              <a:t>从</a:t>
            </a:r>
            <a:r>
              <a:rPr lang="fr-FR" altLang="zh-CN" sz="2800" dirty="0">
                <a:latin typeface="仿宋" pitchFamily="49" charset="-122"/>
                <a:ea typeface="仿宋" pitchFamily="49" charset="-122"/>
              </a:rPr>
              <a:t>n</a:t>
            </a:r>
            <a:r>
              <a:rPr lang="zh-CN" altLang="zh-CN" sz="2800" dirty="0">
                <a:latin typeface="仿宋" pitchFamily="49" charset="-122"/>
                <a:ea typeface="仿宋" pitchFamily="49" charset="-122"/>
              </a:rPr>
              <a:t>个元素中选取</a:t>
            </a:r>
            <a:r>
              <a:rPr lang="fr-FR" altLang="zh-CN" sz="2800" dirty="0">
                <a:latin typeface="仿宋" pitchFamily="49" charset="-122"/>
                <a:ea typeface="仿宋" pitchFamily="49" charset="-122"/>
              </a:rPr>
              <a:t>r</a:t>
            </a:r>
            <a:r>
              <a:rPr lang="zh-CN" altLang="zh-CN" sz="2800" dirty="0">
                <a:latin typeface="仿宋" pitchFamily="49" charset="-122"/>
                <a:ea typeface="仿宋" pitchFamily="49" charset="-122"/>
              </a:rPr>
              <a:t>个元素的所有组合</a:t>
            </a:r>
            <a:r>
              <a:rPr lang="zh-CN" altLang="zh-CN" sz="2800" dirty="0" smtClean="0">
                <a:latin typeface="仿宋" pitchFamily="49" charset="-122"/>
                <a:ea typeface="仿宋" pitchFamily="49" charset="-122"/>
              </a:rPr>
              <a:t>数</a:t>
            </a:r>
            <a:endParaRPr lang="zh-CN" altLang="en-US" sz="2800" dirty="0">
              <a:latin typeface="仿宋" pitchFamily="49" charset="-122"/>
              <a:ea typeface="仿宋" pitchFamily="49" charset="-122"/>
            </a:endParaRPr>
          </a:p>
        </p:txBody>
      </p:sp>
      <p:pic>
        <p:nvPicPr>
          <p:cNvPr id="4" name="已录下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956376" y="5949280"/>
            <a:ext cx="609600" cy="609600"/>
          </a:xfrm>
          <a:prstGeom prst="rect">
            <a:avLst/>
          </a:prstGeom>
        </p:spPr>
      </p:pic>
    </p:spTree>
    <p:extLst>
      <p:ext uri="{BB962C8B-B14F-4D97-AF65-F5344CB8AC3E}">
        <p14:creationId xmlns:p14="http://schemas.microsoft.com/office/powerpoint/2010/main" val="400865344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468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6707088" cy="850106"/>
          </a:xfrm>
        </p:spPr>
        <p:txBody>
          <a:bodyPr/>
          <a:lstStyle/>
          <a:p>
            <a:r>
              <a:rPr lang="zh-CN" altLang="en-US" dirty="0" smtClean="0">
                <a:solidFill>
                  <a:srgbClr val="92D050"/>
                </a:solidFill>
                <a:latin typeface="隶书" pitchFamily="49" charset="-122"/>
                <a:ea typeface="隶书" pitchFamily="49" charset="-122"/>
              </a:rPr>
              <a:t>二、</a:t>
            </a:r>
            <a:r>
              <a:rPr lang="zh-CN" altLang="en-US" dirty="0" smtClean="0">
                <a:solidFill>
                  <a:srgbClr val="00B050"/>
                </a:solidFill>
                <a:latin typeface="隶书" pitchFamily="49" charset="-122"/>
                <a:ea typeface="隶书" pitchFamily="49" charset="-122"/>
              </a:rPr>
              <a:t>线性方程组</a:t>
            </a:r>
            <a:endParaRPr lang="zh-CN" altLang="en-US" dirty="0">
              <a:solidFill>
                <a:srgbClr val="00B050"/>
              </a:solidFill>
              <a:latin typeface="隶书" pitchFamily="49" charset="-122"/>
              <a:ea typeface="隶书" pitchFamily="49" charset="-122"/>
            </a:endParaRPr>
          </a:p>
        </p:txBody>
      </p:sp>
      <p:sp>
        <p:nvSpPr>
          <p:cNvPr id="3" name="内容占位符 2"/>
          <p:cNvSpPr>
            <a:spLocks noGrp="1"/>
          </p:cNvSpPr>
          <p:nvPr>
            <p:ph idx="1"/>
          </p:nvPr>
        </p:nvSpPr>
        <p:spPr>
          <a:xfrm>
            <a:off x="467544" y="1268760"/>
            <a:ext cx="8229600" cy="5184576"/>
          </a:xfrm>
        </p:spPr>
        <p:txBody>
          <a:bodyPr>
            <a:normAutofit lnSpcReduction="10000"/>
          </a:bodyPr>
          <a:lstStyle/>
          <a:p>
            <a:pPr marL="0" indent="0">
              <a:lnSpc>
                <a:spcPct val="150000"/>
              </a:lnSpc>
              <a:spcBef>
                <a:spcPts val="0"/>
              </a:spcBef>
              <a:buNone/>
            </a:pPr>
            <a:r>
              <a:rPr lang="en-US" altLang="zh-CN" dirty="0" smtClean="0">
                <a:solidFill>
                  <a:srgbClr val="FF0000"/>
                </a:solidFill>
              </a:rPr>
              <a:t>A</a:t>
            </a:r>
            <a:r>
              <a:rPr lang="zh-CN" altLang="en-US" dirty="0" smtClean="0">
                <a:solidFill>
                  <a:srgbClr val="FF0000"/>
                </a:solidFill>
              </a:rPr>
              <a:t>、</a:t>
            </a:r>
            <a:r>
              <a:rPr lang="zh-CN" altLang="en-US" dirty="0" smtClean="0">
                <a:solidFill>
                  <a:srgbClr val="FF0000"/>
                </a:solidFill>
                <a:latin typeface="仿宋" pitchFamily="49" charset="-122"/>
                <a:ea typeface="仿宋" pitchFamily="49" charset="-122"/>
              </a:rPr>
              <a:t>投入产出平衡问题</a:t>
            </a:r>
            <a:r>
              <a:rPr lang="zh-CN" altLang="en-US" dirty="0" smtClean="0">
                <a:latin typeface="仿宋" pitchFamily="49" charset="-122"/>
                <a:ea typeface="仿宋" pitchFamily="49" charset="-122"/>
              </a:rPr>
              <a:t>（齐次方程组）</a:t>
            </a:r>
            <a:endParaRPr lang="en-US" altLang="zh-CN" dirty="0" smtClean="0">
              <a:latin typeface="仿宋" pitchFamily="49" charset="-122"/>
              <a:ea typeface="仿宋" pitchFamily="49" charset="-122"/>
            </a:endParaRPr>
          </a:p>
          <a:p>
            <a:pPr marL="0" indent="0">
              <a:lnSpc>
                <a:spcPct val="150000"/>
              </a:lnSpc>
              <a:spcBef>
                <a:spcPts val="0"/>
              </a:spcBef>
              <a:buNone/>
            </a:pPr>
            <a:r>
              <a:rPr lang="zh-CN" altLang="en-US" dirty="0" smtClean="0">
                <a:latin typeface="仿宋" pitchFamily="49" charset="-122"/>
                <a:ea typeface="仿宋" pitchFamily="49" charset="-122"/>
              </a:rPr>
              <a:t>求解指令：</a:t>
            </a:r>
            <a:r>
              <a:rPr lang="en-US" altLang="zh-CN" dirty="0" smtClean="0">
                <a:latin typeface="仿宋" pitchFamily="49" charset="-122"/>
                <a:ea typeface="仿宋" pitchFamily="49" charset="-122"/>
              </a:rPr>
              <a:t>rank(A) %</a:t>
            </a:r>
            <a:r>
              <a:rPr lang="zh-CN" altLang="en-US" dirty="0" smtClean="0">
                <a:latin typeface="仿宋" pitchFamily="49" charset="-122"/>
                <a:ea typeface="仿宋" pitchFamily="49" charset="-122"/>
              </a:rPr>
              <a:t>求</a:t>
            </a:r>
            <a:r>
              <a:rPr lang="en-US" altLang="zh-CN" dirty="0" smtClean="0">
                <a:latin typeface="仿宋" pitchFamily="49" charset="-122"/>
                <a:ea typeface="仿宋" pitchFamily="49" charset="-122"/>
              </a:rPr>
              <a:t>A</a:t>
            </a:r>
            <a:r>
              <a:rPr lang="zh-CN" altLang="en-US" dirty="0" smtClean="0">
                <a:latin typeface="仿宋" pitchFamily="49" charset="-122"/>
                <a:ea typeface="仿宋" pitchFamily="49" charset="-122"/>
              </a:rPr>
              <a:t>的秩</a:t>
            </a:r>
            <a:endParaRPr lang="en-US" altLang="zh-CN" dirty="0" smtClean="0">
              <a:latin typeface="仿宋" pitchFamily="49" charset="-122"/>
              <a:ea typeface="仿宋" pitchFamily="49" charset="-122"/>
            </a:endParaRPr>
          </a:p>
          <a:p>
            <a:pPr marL="0" indent="0">
              <a:lnSpc>
                <a:spcPct val="150000"/>
              </a:lnSpc>
              <a:spcBef>
                <a:spcPts val="0"/>
              </a:spcBef>
              <a:buNone/>
            </a:pPr>
            <a:r>
              <a:rPr lang="en-US" altLang="zh-CN" dirty="0" smtClean="0">
                <a:latin typeface="仿宋" pitchFamily="49" charset="-122"/>
                <a:ea typeface="仿宋" pitchFamily="49" charset="-122"/>
              </a:rPr>
              <a:t>Null(</a:t>
            </a:r>
            <a:r>
              <a:rPr lang="en-US" altLang="zh-CN" dirty="0" err="1" smtClean="0">
                <a:latin typeface="仿宋" pitchFamily="49" charset="-122"/>
                <a:ea typeface="仿宋" pitchFamily="49" charset="-122"/>
              </a:rPr>
              <a:t>A,’r</a:t>
            </a:r>
            <a:r>
              <a:rPr lang="en-US" altLang="zh-CN" dirty="0" smtClean="0">
                <a:latin typeface="仿宋" pitchFamily="49" charset="-122"/>
                <a:ea typeface="仿宋" pitchFamily="49" charset="-122"/>
              </a:rPr>
              <a:t>’)%</a:t>
            </a:r>
            <a:r>
              <a:rPr lang="zh-CN" altLang="en-US" dirty="0" smtClean="0">
                <a:latin typeface="仿宋" pitchFamily="49" charset="-122"/>
                <a:ea typeface="仿宋" pitchFamily="49" charset="-122"/>
              </a:rPr>
              <a:t>求</a:t>
            </a:r>
            <a:r>
              <a:rPr lang="en-US" altLang="zh-CN" dirty="0" smtClean="0">
                <a:latin typeface="仿宋" pitchFamily="49" charset="-122"/>
                <a:ea typeface="仿宋" pitchFamily="49" charset="-122"/>
              </a:rPr>
              <a:t>A</a:t>
            </a:r>
            <a:r>
              <a:rPr lang="zh-CN" altLang="en-US" dirty="0" smtClean="0">
                <a:latin typeface="仿宋" pitchFamily="49" charset="-122"/>
                <a:ea typeface="仿宋" pitchFamily="49" charset="-122"/>
              </a:rPr>
              <a:t>的</a:t>
            </a:r>
            <a:r>
              <a:rPr lang="zh-CN" altLang="en-US" dirty="0">
                <a:latin typeface="仿宋" pitchFamily="49" charset="-122"/>
                <a:ea typeface="仿宋" pitchFamily="49" charset="-122"/>
              </a:rPr>
              <a:t>齐次</a:t>
            </a:r>
            <a:r>
              <a:rPr lang="zh-CN" altLang="en-US" dirty="0" smtClean="0">
                <a:latin typeface="仿宋" pitchFamily="49" charset="-122"/>
                <a:ea typeface="仿宋" pitchFamily="49" charset="-122"/>
              </a:rPr>
              <a:t>方程组基础解系</a:t>
            </a:r>
            <a:endParaRPr lang="en-US" altLang="zh-CN" dirty="0" smtClean="0">
              <a:latin typeface="仿宋" pitchFamily="49" charset="-122"/>
              <a:ea typeface="仿宋" pitchFamily="49" charset="-122"/>
            </a:endParaRPr>
          </a:p>
          <a:p>
            <a:pPr marL="0" indent="0">
              <a:lnSpc>
                <a:spcPct val="150000"/>
              </a:lnSpc>
              <a:spcBef>
                <a:spcPts val="0"/>
              </a:spcBef>
              <a:buNone/>
            </a:pPr>
            <a:r>
              <a:rPr lang="en-US" altLang="zh-CN" dirty="0" smtClean="0">
                <a:solidFill>
                  <a:srgbClr val="FF0000"/>
                </a:solidFill>
                <a:latin typeface="仿宋" pitchFamily="49" charset="-122"/>
                <a:ea typeface="仿宋" pitchFamily="49" charset="-122"/>
              </a:rPr>
              <a:t>B</a:t>
            </a:r>
            <a:r>
              <a:rPr lang="zh-CN" altLang="en-US" dirty="0" smtClean="0">
                <a:solidFill>
                  <a:srgbClr val="FF0000"/>
                </a:solidFill>
                <a:latin typeface="仿宋" pitchFamily="49" charset="-122"/>
                <a:ea typeface="仿宋" pitchFamily="49" charset="-122"/>
              </a:rPr>
              <a:t>、交通网络流问题</a:t>
            </a:r>
            <a:r>
              <a:rPr lang="zh-CN" altLang="en-US" dirty="0" smtClean="0">
                <a:latin typeface="仿宋" pitchFamily="49" charset="-122"/>
                <a:ea typeface="仿宋" pitchFamily="49" charset="-122"/>
              </a:rPr>
              <a:t>（线性方程组、求通解）</a:t>
            </a:r>
            <a:endParaRPr lang="en-US" altLang="zh-CN" dirty="0" smtClean="0">
              <a:latin typeface="仿宋" pitchFamily="49" charset="-122"/>
              <a:ea typeface="仿宋" pitchFamily="49" charset="-122"/>
            </a:endParaRPr>
          </a:p>
          <a:p>
            <a:pPr marL="0" indent="0">
              <a:lnSpc>
                <a:spcPct val="150000"/>
              </a:lnSpc>
              <a:spcBef>
                <a:spcPts val="0"/>
              </a:spcBef>
              <a:buNone/>
            </a:pPr>
            <a:r>
              <a:rPr lang="en-US" altLang="zh-CN" dirty="0" smtClean="0">
                <a:latin typeface="仿宋" pitchFamily="49" charset="-122"/>
                <a:ea typeface="仿宋" pitchFamily="49" charset="-122"/>
              </a:rPr>
              <a:t>C</a:t>
            </a:r>
            <a:r>
              <a:rPr lang="zh-CN" altLang="en-US" dirty="0" smtClean="0">
                <a:latin typeface="仿宋" pitchFamily="49" charset="-122"/>
                <a:ea typeface="仿宋" pitchFamily="49" charset="-122"/>
              </a:rPr>
              <a:t>、</a:t>
            </a:r>
            <a:r>
              <a:rPr lang="zh-CN" altLang="en-US" dirty="0" smtClean="0">
                <a:solidFill>
                  <a:srgbClr val="FF0000"/>
                </a:solidFill>
                <a:latin typeface="仿宋" pitchFamily="49" charset="-122"/>
                <a:ea typeface="仿宋" pitchFamily="49" charset="-122"/>
              </a:rPr>
              <a:t>植物繁殖问题</a:t>
            </a:r>
            <a:r>
              <a:rPr lang="zh-CN" altLang="en-US" dirty="0" smtClean="0">
                <a:latin typeface="仿宋" pitchFamily="49" charset="-122"/>
                <a:ea typeface="仿宋" pitchFamily="49" charset="-122"/>
              </a:rPr>
              <a:t>（线性方程组）：若为三对角形，可用追赶法求解，也可用稀疏矩阵构造系数矩阵（</a:t>
            </a:r>
            <a:r>
              <a:rPr lang="en-US" altLang="zh-CN" dirty="0" smtClean="0">
                <a:latin typeface="仿宋" pitchFamily="49" charset="-122"/>
                <a:ea typeface="仿宋" pitchFamily="49" charset="-122"/>
              </a:rPr>
              <a:t>sparse</a:t>
            </a:r>
            <a:r>
              <a:rPr lang="zh-CN" altLang="en-US" dirty="0" smtClean="0">
                <a:latin typeface="仿宋" pitchFamily="49" charset="-122"/>
                <a:ea typeface="仿宋" pitchFamily="49" charset="-122"/>
              </a:rPr>
              <a:t>）</a:t>
            </a:r>
            <a:endParaRPr lang="en-US" altLang="zh-CN" dirty="0" smtClean="0">
              <a:latin typeface="仿宋" pitchFamily="49" charset="-122"/>
              <a:ea typeface="仿宋" pitchFamily="49" charset="-122"/>
            </a:endParaRPr>
          </a:p>
          <a:p>
            <a:pPr marL="0" indent="0">
              <a:lnSpc>
                <a:spcPct val="150000"/>
              </a:lnSpc>
              <a:spcBef>
                <a:spcPts val="0"/>
              </a:spcBef>
              <a:buNone/>
            </a:pPr>
            <a:endParaRPr lang="en-US" altLang="zh-CN" dirty="0" smtClean="0">
              <a:latin typeface="仿宋" pitchFamily="49" charset="-122"/>
              <a:ea typeface="仿宋" pitchFamily="49" charset="-122"/>
            </a:endParaRPr>
          </a:p>
          <a:p>
            <a:pPr marL="0" indent="0">
              <a:lnSpc>
                <a:spcPct val="150000"/>
              </a:lnSpc>
              <a:spcBef>
                <a:spcPts val="0"/>
              </a:spcBef>
              <a:buNone/>
            </a:pPr>
            <a:endParaRPr lang="zh-CN" altLang="en-US" dirty="0">
              <a:latin typeface="仿宋" pitchFamily="49" charset="-122"/>
              <a:ea typeface="仿宋" pitchFamily="49" charset="-122"/>
            </a:endParaRPr>
          </a:p>
        </p:txBody>
      </p:sp>
      <p:pic>
        <p:nvPicPr>
          <p:cNvPr id="4" name="已录下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452320" y="5661248"/>
            <a:ext cx="609600" cy="609600"/>
          </a:xfrm>
          <a:prstGeom prst="rect">
            <a:avLst/>
          </a:prstGeom>
        </p:spPr>
      </p:pic>
    </p:spTree>
    <p:extLst>
      <p:ext uri="{BB962C8B-B14F-4D97-AF65-F5344CB8AC3E}">
        <p14:creationId xmlns:p14="http://schemas.microsoft.com/office/powerpoint/2010/main" val="422470309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6749"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7715200" cy="850106"/>
          </a:xfrm>
        </p:spPr>
        <p:txBody>
          <a:bodyPr/>
          <a:lstStyle/>
          <a:p>
            <a:r>
              <a:rPr lang="zh-CN" altLang="en-US" dirty="0" smtClean="0">
                <a:solidFill>
                  <a:srgbClr val="00B050"/>
                </a:solidFill>
                <a:latin typeface="隶书" pitchFamily="49" charset="-122"/>
                <a:ea typeface="隶书" pitchFamily="49" charset="-122"/>
              </a:rPr>
              <a:t>三、特征值与特征向量</a:t>
            </a:r>
            <a:endParaRPr lang="zh-CN" altLang="en-US" dirty="0">
              <a:solidFill>
                <a:srgbClr val="00B050"/>
              </a:solidFill>
              <a:latin typeface="隶书" pitchFamily="49" charset="-122"/>
              <a:ea typeface="隶书" pitchFamily="49" charset="-122"/>
            </a:endParaRPr>
          </a:p>
        </p:txBody>
      </p:sp>
      <p:sp>
        <p:nvSpPr>
          <p:cNvPr id="3" name="内容占位符 2"/>
          <p:cNvSpPr>
            <a:spLocks noGrp="1"/>
          </p:cNvSpPr>
          <p:nvPr>
            <p:ph idx="1"/>
          </p:nvPr>
        </p:nvSpPr>
        <p:spPr>
          <a:xfrm>
            <a:off x="395536" y="1268760"/>
            <a:ext cx="8229600" cy="5256584"/>
          </a:xfrm>
        </p:spPr>
        <p:txBody>
          <a:bodyPr>
            <a:normAutofit fontScale="92500" lnSpcReduction="10000"/>
          </a:bodyPr>
          <a:lstStyle/>
          <a:p>
            <a:pPr marL="0" indent="0">
              <a:lnSpc>
                <a:spcPct val="150000"/>
              </a:lnSpc>
              <a:spcBef>
                <a:spcPts val="0"/>
              </a:spcBef>
              <a:buNone/>
            </a:pPr>
            <a:r>
              <a:rPr lang="en-US" altLang="zh-CN" dirty="0" smtClean="0">
                <a:solidFill>
                  <a:srgbClr val="FF0000"/>
                </a:solidFill>
                <a:latin typeface="仿宋" pitchFamily="49" charset="-122"/>
                <a:ea typeface="仿宋" pitchFamily="49" charset="-122"/>
              </a:rPr>
              <a:t>1.</a:t>
            </a:r>
            <a:r>
              <a:rPr lang="zh-CN" altLang="en-US" dirty="0" smtClean="0">
                <a:solidFill>
                  <a:srgbClr val="FF0000"/>
                </a:solidFill>
                <a:latin typeface="仿宋" pitchFamily="49" charset="-122"/>
                <a:ea typeface="仿宋" pitchFamily="49" charset="-122"/>
              </a:rPr>
              <a:t>概念及性质</a:t>
            </a:r>
            <a:r>
              <a:rPr lang="zh-CN" altLang="en-US" dirty="0" smtClean="0">
                <a:latin typeface="仿宋" pitchFamily="49" charset="-122"/>
                <a:ea typeface="仿宋" pitchFamily="49" charset="-122"/>
              </a:rPr>
              <a:t>：矩阵（</a:t>
            </a:r>
            <a:r>
              <a:rPr lang="zh-CN" altLang="en-US" dirty="0">
                <a:latin typeface="仿宋" pitchFamily="49" charset="-122"/>
                <a:ea typeface="仿宋" pitchFamily="49" charset="-122"/>
              </a:rPr>
              <a:t>线性变换</a:t>
            </a:r>
            <a:r>
              <a:rPr lang="zh-CN" altLang="en-US" dirty="0" smtClean="0">
                <a:latin typeface="仿宋" pitchFamily="49" charset="-122"/>
                <a:ea typeface="仿宋" pitchFamily="49" charset="-122"/>
              </a:rPr>
              <a:t>）的</a:t>
            </a:r>
            <a:r>
              <a:rPr lang="zh-CN" altLang="en-US" dirty="0">
                <a:latin typeface="仿宋" pitchFamily="49" charset="-122"/>
                <a:ea typeface="仿宋" pitchFamily="49" charset="-122"/>
              </a:rPr>
              <a:t>特征向量是矩阵</a:t>
            </a:r>
            <a:r>
              <a:rPr lang="zh-CN" altLang="en-US" dirty="0" smtClean="0">
                <a:latin typeface="仿宋" pitchFamily="49" charset="-122"/>
                <a:ea typeface="仿宋" pitchFamily="49" charset="-122"/>
              </a:rPr>
              <a:t>理论的</a:t>
            </a:r>
            <a:r>
              <a:rPr lang="zh-CN" altLang="en-US" dirty="0">
                <a:latin typeface="仿宋" pitchFamily="49" charset="-122"/>
                <a:ea typeface="仿宋" pitchFamily="49" charset="-122"/>
              </a:rPr>
              <a:t>重要概念之一</a:t>
            </a:r>
            <a:r>
              <a:rPr lang="zh-CN" altLang="en-US" dirty="0" smtClean="0">
                <a:latin typeface="仿宋" pitchFamily="49" charset="-122"/>
                <a:ea typeface="仿宋" pitchFamily="49" charset="-122"/>
              </a:rPr>
              <a:t>，有着</a:t>
            </a:r>
            <a:r>
              <a:rPr lang="zh-CN" altLang="en-US" dirty="0">
                <a:latin typeface="仿宋" pitchFamily="49" charset="-122"/>
                <a:ea typeface="仿宋" pitchFamily="49" charset="-122"/>
              </a:rPr>
              <a:t>广泛的</a:t>
            </a:r>
            <a:r>
              <a:rPr lang="zh-CN" altLang="en-US" dirty="0" smtClean="0">
                <a:latin typeface="仿宋" pitchFamily="49" charset="-122"/>
                <a:ea typeface="仿宋" pitchFamily="49" charset="-122"/>
              </a:rPr>
              <a:t>应用。其</a:t>
            </a:r>
            <a:r>
              <a:rPr lang="zh-CN" altLang="en-US" b="1" u="sng" dirty="0">
                <a:latin typeface="仿宋" pitchFamily="49" charset="-122"/>
                <a:ea typeface="仿宋" pitchFamily="49" charset="-122"/>
              </a:rPr>
              <a:t>方向在该变换下</a:t>
            </a:r>
            <a:r>
              <a:rPr lang="zh-CN" altLang="en-US" b="1" u="sng" dirty="0" smtClean="0">
                <a:latin typeface="仿宋" pitchFamily="49" charset="-122"/>
                <a:ea typeface="仿宋" pitchFamily="49" charset="-122"/>
              </a:rPr>
              <a:t>不变</a:t>
            </a:r>
            <a:r>
              <a:rPr lang="zh-CN" altLang="en-US" dirty="0" smtClean="0">
                <a:latin typeface="仿宋" pitchFamily="49" charset="-122"/>
                <a:ea typeface="仿宋" pitchFamily="49" charset="-122"/>
              </a:rPr>
              <a:t>，在此</a:t>
            </a:r>
            <a:r>
              <a:rPr lang="zh-CN" altLang="en-US" dirty="0">
                <a:latin typeface="仿宋" pitchFamily="49" charset="-122"/>
                <a:ea typeface="仿宋" pitchFamily="49" charset="-122"/>
              </a:rPr>
              <a:t>变换下缩放的比例称为</a:t>
            </a:r>
            <a:r>
              <a:rPr lang="zh-CN" altLang="en-US" dirty="0" smtClean="0">
                <a:latin typeface="仿宋" pitchFamily="49" charset="-122"/>
                <a:ea typeface="仿宋" pitchFamily="49" charset="-122"/>
              </a:rPr>
              <a:t>其</a:t>
            </a:r>
            <a:r>
              <a:rPr lang="zh-CN" altLang="en-US" b="1" u="sng" dirty="0" smtClean="0">
                <a:latin typeface="仿宋" pitchFamily="49" charset="-122"/>
                <a:ea typeface="仿宋" pitchFamily="49" charset="-122"/>
              </a:rPr>
              <a:t>特征值</a:t>
            </a:r>
            <a:r>
              <a:rPr lang="zh-CN" altLang="en-US" dirty="0" smtClean="0">
                <a:latin typeface="仿宋" pitchFamily="49" charset="-122"/>
                <a:ea typeface="仿宋" pitchFamily="49" charset="-122"/>
              </a:rPr>
              <a:t>；</a:t>
            </a:r>
            <a:endParaRPr lang="en-US" altLang="zh-CN" dirty="0" smtClean="0">
              <a:latin typeface="仿宋" pitchFamily="49" charset="-122"/>
              <a:ea typeface="仿宋" pitchFamily="49" charset="-122"/>
            </a:endParaRPr>
          </a:p>
          <a:p>
            <a:pPr marL="0" indent="0">
              <a:lnSpc>
                <a:spcPct val="150000"/>
              </a:lnSpc>
              <a:spcBef>
                <a:spcPts val="0"/>
              </a:spcBef>
              <a:buNone/>
            </a:pPr>
            <a:r>
              <a:rPr lang="en-US" altLang="zh-CN" dirty="0" smtClean="0">
                <a:latin typeface="仿宋" pitchFamily="49" charset="-122"/>
                <a:ea typeface="仿宋" pitchFamily="49" charset="-122"/>
              </a:rPr>
              <a:t>2.</a:t>
            </a:r>
            <a:r>
              <a:rPr lang="zh-CN" altLang="en-US" dirty="0" smtClean="0">
                <a:solidFill>
                  <a:srgbClr val="FF0000"/>
                </a:solidFill>
                <a:latin typeface="仿宋" pitchFamily="49" charset="-122"/>
                <a:ea typeface="仿宋" pitchFamily="49" charset="-122"/>
              </a:rPr>
              <a:t>矩阵的对角化</a:t>
            </a:r>
            <a:r>
              <a:rPr lang="zh-CN" altLang="en-US" dirty="0" smtClean="0">
                <a:latin typeface="仿宋" pitchFamily="49" charset="-122"/>
                <a:ea typeface="仿宋" pitchFamily="49" charset="-122"/>
              </a:rPr>
              <a:t>：</a:t>
            </a:r>
            <a:r>
              <a:rPr lang="en-US" altLang="zh-CN" dirty="0" smtClean="0">
                <a:latin typeface="仿宋" pitchFamily="49" charset="-122"/>
                <a:ea typeface="仿宋" pitchFamily="49" charset="-122"/>
              </a:rPr>
              <a:t>n</a:t>
            </a:r>
            <a:r>
              <a:rPr lang="zh-CN" altLang="en-US" dirty="0" smtClean="0">
                <a:latin typeface="仿宋" pitchFamily="49" charset="-122"/>
                <a:ea typeface="仿宋" pitchFamily="49" charset="-122"/>
              </a:rPr>
              <a:t>阶矩阵</a:t>
            </a:r>
            <a:r>
              <a:rPr lang="en-US" altLang="zh-CN" dirty="0" smtClean="0">
                <a:latin typeface="仿宋" pitchFamily="49" charset="-122"/>
                <a:ea typeface="仿宋" pitchFamily="49" charset="-122"/>
              </a:rPr>
              <a:t>A</a:t>
            </a:r>
            <a:r>
              <a:rPr lang="zh-CN" altLang="en-US" dirty="0" smtClean="0">
                <a:latin typeface="仿宋" pitchFamily="49" charset="-122"/>
                <a:ea typeface="仿宋" pitchFamily="49" charset="-122"/>
              </a:rPr>
              <a:t>可对角化的充要条件是</a:t>
            </a:r>
            <a:r>
              <a:rPr lang="en-US" altLang="zh-CN" dirty="0" smtClean="0">
                <a:latin typeface="仿宋" pitchFamily="49" charset="-122"/>
                <a:ea typeface="仿宋" pitchFamily="49" charset="-122"/>
              </a:rPr>
              <a:t>A</a:t>
            </a:r>
            <a:r>
              <a:rPr lang="zh-CN" altLang="en-US" dirty="0" smtClean="0">
                <a:latin typeface="仿宋" pitchFamily="49" charset="-122"/>
                <a:ea typeface="仿宋" pitchFamily="49" charset="-122"/>
              </a:rPr>
              <a:t>有</a:t>
            </a:r>
            <a:r>
              <a:rPr lang="en-US" altLang="zh-CN" dirty="0" smtClean="0">
                <a:latin typeface="仿宋" pitchFamily="49" charset="-122"/>
                <a:ea typeface="仿宋" pitchFamily="49" charset="-122"/>
              </a:rPr>
              <a:t>n</a:t>
            </a:r>
            <a:r>
              <a:rPr lang="zh-CN" altLang="en-US" dirty="0" smtClean="0">
                <a:latin typeface="仿宋" pitchFamily="49" charset="-122"/>
                <a:ea typeface="仿宋" pitchFamily="49" charset="-122"/>
              </a:rPr>
              <a:t>个线性无关的特征向量；</a:t>
            </a:r>
            <a:endParaRPr lang="en-US" altLang="zh-CN" dirty="0" smtClean="0">
              <a:latin typeface="仿宋" pitchFamily="49" charset="-122"/>
              <a:ea typeface="仿宋" pitchFamily="49" charset="-122"/>
            </a:endParaRPr>
          </a:p>
          <a:p>
            <a:pPr marL="0" indent="0">
              <a:lnSpc>
                <a:spcPct val="150000"/>
              </a:lnSpc>
              <a:spcBef>
                <a:spcPts val="0"/>
              </a:spcBef>
              <a:buNone/>
            </a:pPr>
            <a:r>
              <a:rPr lang="en-US" altLang="zh-CN" dirty="0" smtClean="0">
                <a:latin typeface="仿宋" pitchFamily="49" charset="-122"/>
                <a:ea typeface="仿宋" pitchFamily="49" charset="-122"/>
              </a:rPr>
              <a:t>3.</a:t>
            </a:r>
            <a:r>
              <a:rPr lang="zh-CN" altLang="en-US" dirty="0" smtClean="0">
                <a:solidFill>
                  <a:srgbClr val="FF0000"/>
                </a:solidFill>
                <a:latin typeface="仿宋" pitchFamily="49" charset="-122"/>
                <a:ea typeface="仿宋" pitchFamily="49" charset="-122"/>
              </a:rPr>
              <a:t>离散动态系统的演变问题转化为求特征值、特征向量并分析其极限性质</a:t>
            </a:r>
            <a:endParaRPr lang="zh-CN" altLang="en-US" dirty="0">
              <a:solidFill>
                <a:srgbClr val="FF0000"/>
              </a:solidFill>
              <a:latin typeface="仿宋" pitchFamily="49" charset="-122"/>
              <a:ea typeface="仿宋" pitchFamily="49" charset="-122"/>
            </a:endParaRPr>
          </a:p>
        </p:txBody>
      </p:sp>
      <p:pic>
        <p:nvPicPr>
          <p:cNvPr id="4" name="已录下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452320" y="5877272"/>
            <a:ext cx="609600" cy="609600"/>
          </a:xfrm>
          <a:prstGeom prst="rect">
            <a:avLst/>
          </a:prstGeom>
        </p:spPr>
      </p:pic>
    </p:spTree>
    <p:extLst>
      <p:ext uri="{BB962C8B-B14F-4D97-AF65-F5344CB8AC3E}">
        <p14:creationId xmlns:p14="http://schemas.microsoft.com/office/powerpoint/2010/main" val="334715449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294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7571184" cy="922114"/>
          </a:xfrm>
        </p:spPr>
        <p:txBody>
          <a:bodyPr/>
          <a:lstStyle/>
          <a:p>
            <a:r>
              <a:rPr lang="en-US" altLang="zh-CN" dirty="0" smtClean="0">
                <a:solidFill>
                  <a:srgbClr val="00B050"/>
                </a:solidFill>
                <a:latin typeface="隶书" pitchFamily="49" charset="-122"/>
                <a:ea typeface="隶书" pitchFamily="49" charset="-122"/>
              </a:rPr>
              <a:t>A</a:t>
            </a:r>
            <a:r>
              <a:rPr lang="zh-CN" altLang="en-US" dirty="0" smtClean="0">
                <a:solidFill>
                  <a:srgbClr val="00B050"/>
                </a:solidFill>
                <a:latin typeface="隶书" pitchFamily="49" charset="-122"/>
                <a:ea typeface="隶书" pitchFamily="49" charset="-122"/>
              </a:rPr>
              <a:t>、捕食者</a:t>
            </a:r>
            <a:r>
              <a:rPr lang="en-US" altLang="zh-CN" dirty="0" smtClean="0">
                <a:solidFill>
                  <a:srgbClr val="00B050"/>
                </a:solidFill>
                <a:latin typeface="隶书" pitchFamily="49" charset="-122"/>
                <a:ea typeface="隶书" pitchFamily="49" charset="-122"/>
              </a:rPr>
              <a:t>-</a:t>
            </a:r>
            <a:r>
              <a:rPr lang="zh-CN" altLang="en-US" dirty="0" smtClean="0">
                <a:solidFill>
                  <a:srgbClr val="00B050"/>
                </a:solidFill>
                <a:latin typeface="隶书" pitchFamily="49" charset="-122"/>
                <a:ea typeface="隶书" pitchFamily="49" charset="-122"/>
              </a:rPr>
              <a:t>被捕食者</a:t>
            </a:r>
            <a:endParaRPr lang="zh-CN" altLang="en-US" dirty="0">
              <a:solidFill>
                <a:srgbClr val="00B050"/>
              </a:solidFill>
              <a:latin typeface="隶书" pitchFamily="49" charset="-122"/>
              <a:ea typeface="隶书" pitchFamily="49" charset="-122"/>
            </a:endParaRPr>
          </a:p>
        </p:txBody>
      </p:sp>
      <p:sp>
        <p:nvSpPr>
          <p:cNvPr id="3" name="内容占位符 2"/>
          <p:cNvSpPr>
            <a:spLocks noGrp="1"/>
          </p:cNvSpPr>
          <p:nvPr>
            <p:ph idx="1"/>
          </p:nvPr>
        </p:nvSpPr>
        <p:spPr>
          <a:xfrm>
            <a:off x="467544" y="1412776"/>
            <a:ext cx="8229600" cy="5112568"/>
          </a:xfrm>
        </p:spPr>
        <p:txBody>
          <a:bodyPr>
            <a:normAutofit fontScale="92500" lnSpcReduction="20000"/>
          </a:bodyPr>
          <a:lstStyle/>
          <a:p>
            <a:pPr marL="514350" indent="-514350">
              <a:buAutoNum type="arabicPeriod"/>
            </a:pPr>
            <a:r>
              <a:rPr lang="zh-CN" altLang="en-US" dirty="0" smtClean="0">
                <a:solidFill>
                  <a:srgbClr val="FF0000"/>
                </a:solidFill>
                <a:latin typeface="仿宋" pitchFamily="49" charset="-122"/>
                <a:ea typeface="仿宋" pitchFamily="49" charset="-122"/>
              </a:rPr>
              <a:t>建立离散动态系统</a:t>
            </a:r>
            <a:endParaRPr lang="en-US" altLang="zh-CN" dirty="0" smtClean="0">
              <a:solidFill>
                <a:srgbClr val="FF0000"/>
              </a:solidFill>
              <a:latin typeface="仿宋" pitchFamily="49" charset="-122"/>
              <a:ea typeface="仿宋" pitchFamily="49" charset="-122"/>
            </a:endParaRPr>
          </a:p>
          <a:p>
            <a:pPr marL="0" indent="0">
              <a:buNone/>
            </a:pPr>
            <a:endParaRPr lang="en-US" altLang="zh-CN" dirty="0">
              <a:latin typeface="仿宋" pitchFamily="49" charset="-122"/>
              <a:ea typeface="仿宋" pitchFamily="49" charset="-122"/>
            </a:endParaRPr>
          </a:p>
          <a:p>
            <a:pPr marL="0" indent="0">
              <a:buNone/>
            </a:pPr>
            <a:r>
              <a:rPr lang="en-US" altLang="zh-CN" dirty="0" smtClean="0">
                <a:latin typeface="仿宋" pitchFamily="49" charset="-122"/>
                <a:ea typeface="仿宋" pitchFamily="49" charset="-122"/>
              </a:rPr>
              <a:t>2.</a:t>
            </a:r>
            <a:r>
              <a:rPr lang="zh-CN" altLang="en-US" dirty="0" smtClean="0">
                <a:solidFill>
                  <a:srgbClr val="FF0000"/>
                </a:solidFill>
                <a:latin typeface="仿宋" pitchFamily="49" charset="-122"/>
                <a:ea typeface="仿宋" pitchFamily="49" charset="-122"/>
              </a:rPr>
              <a:t>求</a:t>
            </a:r>
            <a:r>
              <a:rPr lang="en-US" altLang="zh-CN" dirty="0" smtClean="0">
                <a:solidFill>
                  <a:srgbClr val="FF0000"/>
                </a:solidFill>
                <a:latin typeface="仿宋" pitchFamily="49" charset="-122"/>
                <a:ea typeface="仿宋" pitchFamily="49" charset="-122"/>
              </a:rPr>
              <a:t>A</a:t>
            </a:r>
            <a:r>
              <a:rPr lang="zh-CN" altLang="en-US" dirty="0" smtClean="0">
                <a:solidFill>
                  <a:srgbClr val="FF0000"/>
                </a:solidFill>
                <a:latin typeface="仿宋" pitchFamily="49" charset="-122"/>
                <a:ea typeface="仿宋" pitchFamily="49" charset="-122"/>
              </a:rPr>
              <a:t>的特征值、特征向量</a:t>
            </a:r>
            <a:endParaRPr lang="en-US" altLang="zh-CN" dirty="0" smtClean="0">
              <a:solidFill>
                <a:srgbClr val="FF0000"/>
              </a:solidFill>
              <a:latin typeface="仿宋" pitchFamily="49" charset="-122"/>
              <a:ea typeface="仿宋" pitchFamily="49" charset="-122"/>
            </a:endParaRPr>
          </a:p>
          <a:p>
            <a:pPr marL="0" indent="0">
              <a:lnSpc>
                <a:spcPct val="150000"/>
              </a:lnSpc>
              <a:spcBef>
                <a:spcPts val="0"/>
              </a:spcBef>
              <a:buNone/>
            </a:pPr>
            <a:r>
              <a:rPr lang="en-US" altLang="zh-CN" dirty="0">
                <a:latin typeface="仿宋" pitchFamily="49" charset="-122"/>
                <a:ea typeface="仿宋" pitchFamily="49" charset="-122"/>
              </a:rPr>
              <a:t>[</a:t>
            </a:r>
            <a:r>
              <a:rPr lang="en-US" altLang="zh-CN" dirty="0" err="1">
                <a:latin typeface="仿宋" pitchFamily="49" charset="-122"/>
                <a:ea typeface="仿宋" pitchFamily="49" charset="-122"/>
              </a:rPr>
              <a:t>pc,lambda</a:t>
            </a:r>
            <a:r>
              <a:rPr lang="en-US" altLang="zh-CN" dirty="0">
                <a:latin typeface="仿宋" pitchFamily="49" charset="-122"/>
                <a:ea typeface="仿宋" pitchFamily="49" charset="-122"/>
              </a:rPr>
              <a:t>] = </a:t>
            </a:r>
            <a:r>
              <a:rPr lang="en-US" altLang="zh-CN" dirty="0" err="1">
                <a:latin typeface="仿宋" pitchFamily="49" charset="-122"/>
                <a:ea typeface="仿宋" pitchFamily="49" charset="-122"/>
              </a:rPr>
              <a:t>eig</a:t>
            </a:r>
            <a:r>
              <a:rPr lang="en-US" altLang="zh-CN" dirty="0">
                <a:latin typeface="仿宋" pitchFamily="49" charset="-122"/>
                <a:ea typeface="仿宋" pitchFamily="49" charset="-122"/>
              </a:rPr>
              <a:t>(A); </a:t>
            </a:r>
            <a:r>
              <a:rPr lang="en-US" altLang="zh-CN" dirty="0" smtClean="0">
                <a:latin typeface="仿宋" pitchFamily="49" charset="-122"/>
                <a:ea typeface="仿宋" pitchFamily="49" charset="-122"/>
              </a:rPr>
              <a:t>%</a:t>
            </a:r>
            <a:r>
              <a:rPr lang="zh-CN" altLang="zh-CN" dirty="0">
                <a:latin typeface="仿宋" pitchFamily="49" charset="-122"/>
                <a:ea typeface="仿宋" pitchFamily="49" charset="-122"/>
              </a:rPr>
              <a:t>求</a:t>
            </a:r>
            <a:r>
              <a:rPr lang="en-US" altLang="zh-CN" dirty="0">
                <a:latin typeface="仿宋" pitchFamily="49" charset="-122"/>
                <a:ea typeface="仿宋" pitchFamily="49" charset="-122"/>
              </a:rPr>
              <a:t>A</a:t>
            </a:r>
            <a:r>
              <a:rPr lang="zh-CN" altLang="zh-CN" dirty="0">
                <a:latin typeface="仿宋" pitchFamily="49" charset="-122"/>
                <a:ea typeface="仿宋" pitchFamily="49" charset="-122"/>
              </a:rPr>
              <a:t>的特征值和对应的</a:t>
            </a:r>
            <a:r>
              <a:rPr lang="zh-CN" altLang="zh-CN" dirty="0" smtClean="0">
                <a:latin typeface="仿宋" pitchFamily="49" charset="-122"/>
                <a:ea typeface="仿宋" pitchFamily="49" charset="-122"/>
              </a:rPr>
              <a:t>特征向量</a:t>
            </a:r>
            <a:endParaRPr lang="en-US" altLang="zh-CN" dirty="0" smtClean="0">
              <a:latin typeface="仿宋" pitchFamily="49" charset="-122"/>
              <a:ea typeface="仿宋" pitchFamily="49" charset="-122"/>
            </a:endParaRPr>
          </a:p>
          <a:p>
            <a:pPr marL="0" indent="0">
              <a:lnSpc>
                <a:spcPct val="150000"/>
              </a:lnSpc>
              <a:spcBef>
                <a:spcPts val="0"/>
              </a:spcBef>
              <a:buNone/>
            </a:pPr>
            <a:r>
              <a:rPr lang="en-US" altLang="zh-CN" dirty="0" smtClean="0">
                <a:latin typeface="仿宋" pitchFamily="49" charset="-122"/>
                <a:ea typeface="仿宋" pitchFamily="49" charset="-122"/>
              </a:rPr>
              <a:t>3.</a:t>
            </a:r>
            <a:r>
              <a:rPr lang="zh-CN" altLang="en-US" dirty="0" smtClean="0">
                <a:solidFill>
                  <a:srgbClr val="FF0000"/>
                </a:solidFill>
                <a:latin typeface="仿宋" pitchFamily="49" charset="-122"/>
                <a:ea typeface="仿宋" pitchFamily="49" charset="-122"/>
              </a:rPr>
              <a:t>将初值向量</a:t>
            </a:r>
            <a:r>
              <a:rPr lang="en-US" altLang="zh-CN" dirty="0" smtClean="0">
                <a:solidFill>
                  <a:srgbClr val="FF0000"/>
                </a:solidFill>
                <a:latin typeface="仿宋" pitchFamily="49" charset="-122"/>
                <a:ea typeface="仿宋" pitchFamily="49" charset="-122"/>
              </a:rPr>
              <a:t>x</a:t>
            </a:r>
            <a:r>
              <a:rPr lang="en-US" altLang="zh-CN" baseline="-25000" dirty="0" smtClean="0">
                <a:solidFill>
                  <a:srgbClr val="FF0000"/>
                </a:solidFill>
                <a:latin typeface="仿宋" pitchFamily="49" charset="-122"/>
                <a:ea typeface="仿宋" pitchFamily="49" charset="-122"/>
              </a:rPr>
              <a:t>0</a:t>
            </a:r>
            <a:r>
              <a:rPr lang="zh-CN" altLang="en-US" dirty="0" smtClean="0">
                <a:solidFill>
                  <a:srgbClr val="FF0000"/>
                </a:solidFill>
                <a:latin typeface="仿宋" pitchFamily="49" charset="-122"/>
                <a:ea typeface="仿宋" pitchFamily="49" charset="-122"/>
              </a:rPr>
              <a:t>用特征向量线性表示：</a:t>
            </a:r>
            <a:r>
              <a:rPr lang="zh-CN" altLang="en-US" dirty="0" smtClean="0">
                <a:latin typeface="仿宋" pitchFamily="49" charset="-122"/>
                <a:ea typeface="仿宋" pitchFamily="49" charset="-122"/>
              </a:rPr>
              <a:t>将</a:t>
            </a:r>
            <a:r>
              <a:rPr lang="en-US" altLang="zh-CN" dirty="0" smtClean="0">
                <a:latin typeface="仿宋" pitchFamily="49" charset="-122"/>
                <a:ea typeface="仿宋" pitchFamily="49" charset="-122"/>
              </a:rPr>
              <a:t>A</a:t>
            </a:r>
            <a:r>
              <a:rPr lang="zh-CN" altLang="en-US" dirty="0" smtClean="0">
                <a:latin typeface="仿宋" pitchFamily="49" charset="-122"/>
                <a:ea typeface="仿宋" pitchFamily="49" charset="-122"/>
              </a:rPr>
              <a:t>对</a:t>
            </a:r>
            <a:r>
              <a:rPr lang="en-US" altLang="zh-CN" dirty="0" smtClean="0">
                <a:latin typeface="仿宋" pitchFamily="49" charset="-122"/>
                <a:ea typeface="仿宋" pitchFamily="49" charset="-122"/>
              </a:rPr>
              <a:t>x</a:t>
            </a:r>
            <a:r>
              <a:rPr lang="en-US" altLang="zh-CN" baseline="-25000" dirty="0" smtClean="0">
                <a:latin typeface="仿宋" pitchFamily="49" charset="-122"/>
                <a:ea typeface="仿宋" pitchFamily="49" charset="-122"/>
              </a:rPr>
              <a:t>0</a:t>
            </a:r>
            <a:r>
              <a:rPr lang="zh-CN" altLang="en-US" dirty="0" smtClean="0">
                <a:latin typeface="仿宋" pitchFamily="49" charset="-122"/>
                <a:ea typeface="仿宋" pitchFamily="49" charset="-122"/>
              </a:rPr>
              <a:t>的作用转化为对特性向量的线性组合作</a:t>
            </a:r>
            <a:r>
              <a:rPr lang="zh-CN" altLang="en-US" dirty="0">
                <a:latin typeface="仿宋" pitchFamily="49" charset="-122"/>
                <a:ea typeface="仿宋" pitchFamily="49" charset="-122"/>
              </a:rPr>
              <a:t>用</a:t>
            </a:r>
            <a:r>
              <a:rPr lang="zh-CN" altLang="en-US" dirty="0" smtClean="0">
                <a:latin typeface="仿宋" pitchFamily="49" charset="-122"/>
                <a:ea typeface="仿宋" pitchFamily="49" charset="-122"/>
              </a:rPr>
              <a:t>（而</a:t>
            </a:r>
            <a:r>
              <a:rPr lang="en-US" altLang="zh-CN" dirty="0" smtClean="0">
                <a:latin typeface="仿宋" pitchFamily="49" charset="-122"/>
                <a:ea typeface="仿宋" pitchFamily="49" charset="-122"/>
              </a:rPr>
              <a:t>A</a:t>
            </a:r>
            <a:r>
              <a:rPr lang="zh-CN" altLang="en-US" dirty="0" smtClean="0">
                <a:latin typeface="仿宋" pitchFamily="49" charset="-122"/>
                <a:ea typeface="仿宋" pitchFamily="49" charset="-122"/>
              </a:rPr>
              <a:t>对特征向量的作用相当于乘以特征值），即复杂作用变为简单作用，其极限行为就容易分析了</a:t>
            </a:r>
            <a:endParaRPr lang="zh-CN" altLang="zh-CN" dirty="0">
              <a:latin typeface="仿宋" pitchFamily="49" charset="-122"/>
              <a:ea typeface="仿宋" pitchFamily="49" charset="-122"/>
            </a:endParaRPr>
          </a:p>
          <a:p>
            <a:pPr marL="0" indent="0">
              <a:buNone/>
            </a:pPr>
            <a:endParaRPr lang="zh-CN" altLang="en-US" dirty="0">
              <a:latin typeface="仿宋" pitchFamily="49" charset="-122"/>
              <a:ea typeface="仿宋" pitchFamily="49" charset="-122"/>
            </a:endParaRPr>
          </a:p>
        </p:txBody>
      </p:sp>
      <p:graphicFrame>
        <p:nvGraphicFramePr>
          <p:cNvPr id="4" name="对象 3"/>
          <p:cNvGraphicFramePr>
            <a:graphicFrameLocks noChangeAspect="1"/>
          </p:cNvGraphicFramePr>
          <p:nvPr>
            <p:extLst>
              <p:ext uri="{D42A27DB-BD31-4B8C-83A1-F6EECF244321}">
                <p14:modId xmlns:p14="http://schemas.microsoft.com/office/powerpoint/2010/main" val="2014424883"/>
              </p:ext>
            </p:extLst>
          </p:nvPr>
        </p:nvGraphicFramePr>
        <p:xfrm>
          <a:off x="4211960" y="1556792"/>
          <a:ext cx="3096344" cy="576064"/>
        </p:xfrm>
        <a:graphic>
          <a:graphicData uri="http://schemas.openxmlformats.org/presentationml/2006/ole">
            <mc:AlternateContent xmlns:mc="http://schemas.openxmlformats.org/markup-compatibility/2006">
              <mc:Choice xmlns:v="urn:schemas-microsoft-com:vml" Requires="v">
                <p:oleObj spid="_x0000_s3088" name="Equation" r:id="rId5" imgW="761760" imgH="241200" progId="Equation.DSMT4">
                  <p:embed/>
                </p:oleObj>
              </mc:Choice>
              <mc:Fallback>
                <p:oleObj name="Equation" r:id="rId5" imgW="761760" imgH="241200" progId="Equation.DSMT4">
                  <p:embed/>
                  <p:pic>
                    <p:nvPicPr>
                      <p:cNvPr id="0" name=""/>
                      <p:cNvPicPr/>
                      <p:nvPr/>
                    </p:nvPicPr>
                    <p:blipFill>
                      <a:blip r:embed="rId6"/>
                      <a:stretch>
                        <a:fillRect/>
                      </a:stretch>
                    </p:blipFill>
                    <p:spPr>
                      <a:xfrm>
                        <a:off x="4211960" y="1556792"/>
                        <a:ext cx="3096344" cy="576064"/>
                      </a:xfrm>
                      <a:prstGeom prst="rect">
                        <a:avLst/>
                      </a:prstGeom>
                    </p:spPr>
                  </p:pic>
                </p:oleObj>
              </mc:Fallback>
            </mc:AlternateContent>
          </a:graphicData>
        </a:graphic>
      </p:graphicFrame>
      <p:cxnSp>
        <p:nvCxnSpPr>
          <p:cNvPr id="6" name="直接箭头连接符 5"/>
          <p:cNvCxnSpPr/>
          <p:nvPr/>
        </p:nvCxnSpPr>
        <p:spPr>
          <a:xfrm>
            <a:off x="1475656" y="6309320"/>
            <a:ext cx="504056"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pic>
        <p:nvPicPr>
          <p:cNvPr id="5" name="已录下的声音">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16416" y="5765034"/>
            <a:ext cx="609600" cy="609600"/>
          </a:xfrm>
          <a:prstGeom prst="rect">
            <a:avLst/>
          </a:prstGeom>
        </p:spPr>
      </p:pic>
    </p:spTree>
    <p:extLst>
      <p:ext uri="{BB962C8B-B14F-4D97-AF65-F5344CB8AC3E}">
        <p14:creationId xmlns:p14="http://schemas.microsoft.com/office/powerpoint/2010/main" val="126910101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789"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87624" y="274638"/>
            <a:ext cx="6048672" cy="922114"/>
          </a:xfrm>
        </p:spPr>
        <p:txBody>
          <a:bodyPr/>
          <a:lstStyle/>
          <a:p>
            <a:r>
              <a:rPr lang="zh-CN" altLang="en-US" dirty="0" smtClean="0">
                <a:solidFill>
                  <a:srgbClr val="00B050"/>
                </a:solidFill>
                <a:latin typeface="隶书" pitchFamily="49" charset="-122"/>
                <a:ea typeface="隶书" pitchFamily="49" charset="-122"/>
              </a:rPr>
              <a:t>小结</a:t>
            </a:r>
            <a:endParaRPr lang="zh-CN" altLang="en-US" dirty="0">
              <a:solidFill>
                <a:srgbClr val="00B050"/>
              </a:solidFill>
              <a:latin typeface="隶书" pitchFamily="49" charset="-122"/>
              <a:ea typeface="隶书" pitchFamily="49" charset="-122"/>
            </a:endParaRPr>
          </a:p>
        </p:txBody>
      </p:sp>
      <p:sp>
        <p:nvSpPr>
          <p:cNvPr id="3" name="内容占位符 2"/>
          <p:cNvSpPr>
            <a:spLocks noGrp="1"/>
          </p:cNvSpPr>
          <p:nvPr>
            <p:ph idx="1"/>
          </p:nvPr>
        </p:nvSpPr>
        <p:spPr>
          <a:xfrm>
            <a:off x="395536" y="1412776"/>
            <a:ext cx="8229600" cy="4525963"/>
          </a:xfrm>
        </p:spPr>
        <p:txBody>
          <a:bodyPr>
            <a:normAutofit fontScale="92500" lnSpcReduction="20000"/>
          </a:bodyPr>
          <a:lstStyle/>
          <a:p>
            <a:pPr marL="0" indent="0">
              <a:lnSpc>
                <a:spcPct val="150000"/>
              </a:lnSpc>
              <a:spcBef>
                <a:spcPts val="0"/>
              </a:spcBef>
              <a:buNone/>
            </a:pPr>
            <a:r>
              <a:rPr lang="en-US" altLang="zh-CN" dirty="0" smtClean="0">
                <a:latin typeface="仿宋" pitchFamily="49" charset="-122"/>
                <a:ea typeface="仿宋" pitchFamily="49" charset="-122"/>
              </a:rPr>
              <a:t>1</a:t>
            </a:r>
            <a:r>
              <a:rPr lang="zh-CN" altLang="en-US" dirty="0" smtClean="0">
                <a:latin typeface="仿宋" pitchFamily="49" charset="-122"/>
                <a:ea typeface="仿宋" pitchFamily="49" charset="-122"/>
              </a:rPr>
              <a:t>、线性表示、线性无关、极大线性无关组及其在配方问题中的应用（</a:t>
            </a:r>
            <a:r>
              <a:rPr lang="en-US" altLang="zh-CN" dirty="0" err="1">
                <a:latin typeface="仿宋" pitchFamily="49" charset="-122"/>
                <a:ea typeface="仿宋" pitchFamily="49" charset="-122"/>
              </a:rPr>
              <a:t>rref</a:t>
            </a:r>
            <a:r>
              <a:rPr lang="en-US" altLang="zh-CN" dirty="0">
                <a:latin typeface="仿宋" pitchFamily="49" charset="-122"/>
                <a:ea typeface="仿宋" pitchFamily="49" charset="-122"/>
              </a:rPr>
              <a:t>(A</a:t>
            </a:r>
            <a:r>
              <a:rPr lang="en-US" altLang="zh-CN" dirty="0" smtClean="0">
                <a:latin typeface="仿宋" pitchFamily="49" charset="-122"/>
                <a:ea typeface="仿宋" pitchFamily="49" charset="-122"/>
              </a:rPr>
              <a:t>)%</a:t>
            </a:r>
            <a:r>
              <a:rPr lang="zh-CN" altLang="en-US" dirty="0" smtClean="0">
                <a:latin typeface="仿宋" pitchFamily="49" charset="-122"/>
                <a:ea typeface="仿宋" pitchFamily="49" charset="-122"/>
              </a:rPr>
              <a:t>行最简形）；</a:t>
            </a:r>
            <a:endParaRPr lang="en-US" altLang="zh-CN" dirty="0" smtClean="0">
              <a:latin typeface="仿宋" pitchFamily="49" charset="-122"/>
              <a:ea typeface="仿宋" pitchFamily="49" charset="-122"/>
            </a:endParaRPr>
          </a:p>
          <a:p>
            <a:pPr marL="0" indent="0">
              <a:lnSpc>
                <a:spcPct val="150000"/>
              </a:lnSpc>
              <a:spcBef>
                <a:spcPts val="0"/>
              </a:spcBef>
              <a:buNone/>
            </a:pPr>
            <a:r>
              <a:rPr lang="en-US" altLang="zh-CN" dirty="0" smtClean="0">
                <a:latin typeface="仿宋" pitchFamily="49" charset="-122"/>
                <a:ea typeface="仿宋" pitchFamily="49" charset="-122"/>
              </a:rPr>
              <a:t>2</a:t>
            </a:r>
            <a:r>
              <a:rPr lang="zh-CN" altLang="en-US" dirty="0" smtClean="0">
                <a:latin typeface="仿宋" pitchFamily="49" charset="-122"/>
                <a:ea typeface="仿宋" pitchFamily="49" charset="-122"/>
              </a:rPr>
              <a:t>、线性方程组及其在平衡问题中的建模及应用（</a:t>
            </a:r>
            <a:r>
              <a:rPr lang="en-US" altLang="zh-CN" dirty="0" smtClean="0">
                <a:latin typeface="仿宋" pitchFamily="49" charset="-122"/>
                <a:ea typeface="仿宋" pitchFamily="49" charset="-122"/>
              </a:rPr>
              <a:t>null(</a:t>
            </a:r>
            <a:r>
              <a:rPr lang="en-US" altLang="zh-CN" dirty="0" err="1" smtClean="0">
                <a:latin typeface="仿宋" pitchFamily="49" charset="-122"/>
                <a:ea typeface="仿宋" pitchFamily="49" charset="-122"/>
              </a:rPr>
              <a:t>A,’r</a:t>
            </a:r>
            <a:r>
              <a:rPr lang="en-US" altLang="zh-CN" dirty="0" smtClean="0">
                <a:latin typeface="仿宋" pitchFamily="49" charset="-122"/>
                <a:ea typeface="仿宋" pitchFamily="49" charset="-122"/>
              </a:rPr>
              <a:t>’</a:t>
            </a:r>
            <a:r>
              <a:rPr lang="zh-CN" altLang="en-US" dirty="0" smtClean="0">
                <a:latin typeface="仿宋" pitchFamily="49" charset="-122"/>
                <a:ea typeface="仿宋" pitchFamily="49" charset="-122"/>
              </a:rPr>
              <a:t>）</a:t>
            </a:r>
            <a:r>
              <a:rPr lang="en-US" altLang="zh-CN" dirty="0" smtClean="0">
                <a:latin typeface="仿宋" pitchFamily="49" charset="-122"/>
                <a:ea typeface="仿宋" pitchFamily="49" charset="-122"/>
              </a:rPr>
              <a:t>%</a:t>
            </a:r>
            <a:r>
              <a:rPr lang="zh-CN" altLang="en-US" dirty="0" smtClean="0">
                <a:latin typeface="仿宋" pitchFamily="49" charset="-122"/>
                <a:ea typeface="仿宋" pitchFamily="49" charset="-122"/>
              </a:rPr>
              <a:t>求基础解系）</a:t>
            </a:r>
            <a:endParaRPr lang="en-US" altLang="zh-CN" dirty="0" smtClean="0">
              <a:latin typeface="仿宋" pitchFamily="49" charset="-122"/>
              <a:ea typeface="仿宋" pitchFamily="49" charset="-122"/>
            </a:endParaRPr>
          </a:p>
          <a:p>
            <a:pPr marL="0" indent="0">
              <a:lnSpc>
                <a:spcPct val="150000"/>
              </a:lnSpc>
              <a:spcBef>
                <a:spcPts val="0"/>
              </a:spcBef>
              <a:buNone/>
            </a:pPr>
            <a:r>
              <a:rPr lang="en-US" altLang="zh-CN" dirty="0" smtClean="0">
                <a:latin typeface="仿宋" pitchFamily="49" charset="-122"/>
                <a:ea typeface="仿宋" pitchFamily="49" charset="-122"/>
              </a:rPr>
              <a:t>3</a:t>
            </a:r>
            <a:r>
              <a:rPr lang="zh-CN" altLang="en-US" dirty="0" smtClean="0">
                <a:latin typeface="仿宋" pitchFamily="49" charset="-122"/>
                <a:ea typeface="仿宋" pitchFamily="49" charset="-122"/>
              </a:rPr>
              <a:t>、特征值、特征向量及其在离散动态系统分析中的应用（</a:t>
            </a:r>
            <a:r>
              <a:rPr lang="en-US" altLang="zh-CN" dirty="0" err="1" smtClean="0">
                <a:latin typeface="仿宋" pitchFamily="49" charset="-122"/>
                <a:ea typeface="仿宋" pitchFamily="49" charset="-122"/>
              </a:rPr>
              <a:t>eig</a:t>
            </a:r>
            <a:r>
              <a:rPr lang="en-US" altLang="zh-CN" dirty="0" smtClean="0">
                <a:latin typeface="仿宋" pitchFamily="49" charset="-122"/>
                <a:ea typeface="仿宋" pitchFamily="49" charset="-122"/>
              </a:rPr>
              <a:t>(A</a:t>
            </a:r>
            <a:r>
              <a:rPr lang="zh-CN" altLang="en-US" dirty="0" smtClean="0">
                <a:latin typeface="仿宋" pitchFamily="49" charset="-122"/>
                <a:ea typeface="仿宋" pitchFamily="49" charset="-122"/>
              </a:rPr>
              <a:t>）</a:t>
            </a:r>
            <a:r>
              <a:rPr lang="en-US" altLang="zh-CN" dirty="0" smtClean="0">
                <a:latin typeface="仿宋" pitchFamily="49" charset="-122"/>
                <a:ea typeface="仿宋" pitchFamily="49" charset="-122"/>
              </a:rPr>
              <a:t>%</a:t>
            </a:r>
            <a:r>
              <a:rPr lang="zh-CN" altLang="zh-CN" dirty="0">
                <a:latin typeface="仿宋" pitchFamily="49" charset="-122"/>
                <a:ea typeface="仿宋" pitchFamily="49" charset="-122"/>
              </a:rPr>
              <a:t>求</a:t>
            </a:r>
            <a:r>
              <a:rPr lang="en-US" altLang="zh-CN" dirty="0">
                <a:latin typeface="仿宋" pitchFamily="49" charset="-122"/>
                <a:ea typeface="仿宋" pitchFamily="49" charset="-122"/>
              </a:rPr>
              <a:t>A</a:t>
            </a:r>
            <a:r>
              <a:rPr lang="zh-CN" altLang="zh-CN" dirty="0">
                <a:latin typeface="仿宋" pitchFamily="49" charset="-122"/>
                <a:ea typeface="仿宋" pitchFamily="49" charset="-122"/>
              </a:rPr>
              <a:t>的特征值和对应的</a:t>
            </a:r>
            <a:r>
              <a:rPr lang="zh-CN" altLang="zh-CN" dirty="0" smtClean="0">
                <a:latin typeface="仿宋" pitchFamily="49" charset="-122"/>
                <a:ea typeface="仿宋" pitchFamily="49" charset="-122"/>
              </a:rPr>
              <a:t>特征向量</a:t>
            </a:r>
            <a:r>
              <a:rPr lang="en-US" altLang="zh-CN" dirty="0" smtClean="0">
                <a:latin typeface="仿宋" pitchFamily="49" charset="-122"/>
                <a:ea typeface="仿宋" pitchFamily="49" charset="-122"/>
              </a:rPr>
              <a:t>)</a:t>
            </a:r>
            <a:endParaRPr lang="zh-CN" altLang="en-US" dirty="0">
              <a:latin typeface="仿宋" pitchFamily="49" charset="-122"/>
              <a:ea typeface="仿宋" pitchFamily="49" charset="-122"/>
            </a:endParaRPr>
          </a:p>
        </p:txBody>
      </p:sp>
      <p:pic>
        <p:nvPicPr>
          <p:cNvPr id="4" name="已录下的声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596336" y="5373216"/>
            <a:ext cx="609600" cy="609600"/>
          </a:xfrm>
          <a:prstGeom prst="rect">
            <a:avLst/>
          </a:prstGeom>
        </p:spPr>
      </p:pic>
    </p:spTree>
    <p:extLst>
      <p:ext uri="{BB962C8B-B14F-4D97-AF65-F5344CB8AC3E}">
        <p14:creationId xmlns:p14="http://schemas.microsoft.com/office/powerpoint/2010/main" val="143231007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354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rgbClr val="00B050"/>
                </a:solidFill>
                <a:latin typeface="隶书" pitchFamily="49" charset="-122"/>
                <a:ea typeface="隶书" pitchFamily="49" charset="-122"/>
              </a:rPr>
              <a:t>作业</a:t>
            </a:r>
            <a:endParaRPr lang="zh-CN" altLang="en-US" dirty="0">
              <a:solidFill>
                <a:srgbClr val="00B050"/>
              </a:solidFill>
              <a:latin typeface="隶书" pitchFamily="49" charset="-122"/>
              <a:ea typeface="隶书" pitchFamily="49" charset="-122"/>
            </a:endParaRPr>
          </a:p>
        </p:txBody>
      </p:sp>
      <p:sp>
        <p:nvSpPr>
          <p:cNvPr id="3" name="内容占位符 2"/>
          <p:cNvSpPr>
            <a:spLocks noGrp="1"/>
          </p:cNvSpPr>
          <p:nvPr>
            <p:ph idx="1"/>
          </p:nvPr>
        </p:nvSpPr>
        <p:spPr>
          <a:xfrm>
            <a:off x="457200" y="1600201"/>
            <a:ext cx="8229600" cy="3989040"/>
          </a:xfrm>
        </p:spPr>
        <p:txBody>
          <a:bodyPr>
            <a:normAutofit/>
          </a:bodyPr>
          <a:lstStyle/>
          <a:p>
            <a:pPr marL="0" indent="0">
              <a:lnSpc>
                <a:spcPct val="150000"/>
              </a:lnSpc>
              <a:spcBef>
                <a:spcPts val="0"/>
              </a:spcBef>
              <a:buNone/>
            </a:pPr>
            <a:r>
              <a:rPr lang="en-US" altLang="zh-CN" dirty="0" smtClean="0">
                <a:latin typeface="仿宋" pitchFamily="49" charset="-122"/>
                <a:ea typeface="仿宋" pitchFamily="49" charset="-122"/>
              </a:rPr>
              <a:t>1.</a:t>
            </a:r>
            <a:r>
              <a:rPr lang="zh-CN" altLang="en-US" dirty="0" smtClean="0">
                <a:latin typeface="仿宋" pitchFamily="49" charset="-122"/>
                <a:ea typeface="仿宋" pitchFamily="49" charset="-122"/>
              </a:rPr>
              <a:t>课堂练习：完成案例</a:t>
            </a:r>
            <a:r>
              <a:rPr lang="en-US" altLang="zh-CN" dirty="0" smtClean="0">
                <a:latin typeface="仿宋" pitchFamily="49" charset="-122"/>
                <a:ea typeface="仿宋" pitchFamily="49" charset="-122"/>
              </a:rPr>
              <a:t>6-8</a:t>
            </a:r>
            <a:r>
              <a:rPr lang="zh-CN" altLang="en-US" dirty="0" smtClean="0">
                <a:latin typeface="仿宋" pitchFamily="49" charset="-122"/>
                <a:ea typeface="仿宋" pitchFamily="49" charset="-122"/>
              </a:rPr>
              <a:t>的实验（</a:t>
            </a:r>
            <a:r>
              <a:rPr lang="en-US" altLang="zh-CN" dirty="0" smtClean="0">
                <a:latin typeface="仿宋" pitchFamily="49" charset="-122"/>
                <a:ea typeface="仿宋" pitchFamily="49" charset="-122"/>
              </a:rPr>
              <a:t>P87-123</a:t>
            </a:r>
            <a:r>
              <a:rPr lang="zh-CN" altLang="en-US" dirty="0" smtClean="0">
                <a:latin typeface="仿宋" pitchFamily="49" charset="-122"/>
                <a:ea typeface="仿宋" pitchFamily="49" charset="-122"/>
              </a:rPr>
              <a:t>）中的</a:t>
            </a:r>
            <a:r>
              <a:rPr lang="zh-CN" altLang="en-US" dirty="0" smtClean="0">
                <a:latin typeface="仿宋" pitchFamily="49" charset="-122"/>
                <a:ea typeface="仿宋" pitchFamily="49" charset="-122"/>
              </a:rPr>
              <a:t>实验并细读补充资料，</a:t>
            </a:r>
            <a:r>
              <a:rPr lang="zh-CN" altLang="en-US" dirty="0" smtClean="0">
                <a:latin typeface="仿宋" pitchFamily="49" charset="-122"/>
                <a:ea typeface="仿宋" pitchFamily="49" charset="-122"/>
              </a:rPr>
              <a:t>写出课堂学习小结并从教学在线提交；</a:t>
            </a:r>
            <a:endParaRPr lang="en-US" altLang="zh-CN" dirty="0" smtClean="0">
              <a:latin typeface="仿宋" pitchFamily="49" charset="-122"/>
              <a:ea typeface="仿宋" pitchFamily="49" charset="-122"/>
            </a:endParaRPr>
          </a:p>
          <a:p>
            <a:pPr marL="0" indent="0">
              <a:lnSpc>
                <a:spcPct val="150000"/>
              </a:lnSpc>
              <a:spcBef>
                <a:spcPts val="0"/>
              </a:spcBef>
              <a:buNone/>
            </a:pPr>
            <a:r>
              <a:rPr lang="en-US" altLang="zh-CN" dirty="0" smtClean="0">
                <a:latin typeface="仿宋" pitchFamily="49" charset="-122"/>
                <a:ea typeface="仿宋" pitchFamily="49" charset="-122"/>
              </a:rPr>
              <a:t>2.</a:t>
            </a:r>
            <a:r>
              <a:rPr lang="zh-CN" altLang="en-US" dirty="0" smtClean="0">
                <a:latin typeface="仿宋" pitchFamily="49" charset="-122"/>
                <a:ea typeface="仿宋" pitchFamily="49" charset="-122"/>
              </a:rPr>
              <a:t>课外作业</a:t>
            </a:r>
            <a:r>
              <a:rPr lang="zh-CN" altLang="en-US" dirty="0">
                <a:latin typeface="仿宋" pitchFamily="49" charset="-122"/>
                <a:ea typeface="仿宋" pitchFamily="49" charset="-122"/>
              </a:rPr>
              <a:t>：</a:t>
            </a:r>
            <a:r>
              <a:rPr lang="en-US" altLang="zh-CN" dirty="0" smtClean="0">
                <a:latin typeface="仿宋" pitchFamily="49" charset="-122"/>
                <a:ea typeface="仿宋" pitchFamily="49" charset="-122"/>
              </a:rPr>
              <a:t>P98:2</a:t>
            </a:r>
            <a:r>
              <a:rPr lang="zh-CN" altLang="en-US" dirty="0" smtClean="0">
                <a:latin typeface="仿宋" pitchFamily="49" charset="-122"/>
                <a:ea typeface="仿宋" pitchFamily="49" charset="-122"/>
              </a:rPr>
              <a:t>，</a:t>
            </a:r>
            <a:r>
              <a:rPr lang="en-US" altLang="zh-CN" dirty="0" smtClean="0">
                <a:latin typeface="仿宋" pitchFamily="49" charset="-122"/>
                <a:ea typeface="仿宋" pitchFamily="49" charset="-122"/>
              </a:rPr>
              <a:t>P111:3,P124:2,3(</a:t>
            </a:r>
            <a:r>
              <a:rPr lang="zh-CN" altLang="en-US" dirty="0">
                <a:latin typeface="仿宋" pitchFamily="49" charset="-122"/>
                <a:ea typeface="仿宋" pitchFamily="49" charset="-122"/>
              </a:rPr>
              <a:t>及时</a:t>
            </a:r>
            <a:r>
              <a:rPr lang="zh-CN" altLang="en-US" dirty="0" smtClean="0">
                <a:latin typeface="仿宋" pitchFamily="49" charset="-122"/>
                <a:ea typeface="仿宋" pitchFamily="49" charset="-122"/>
              </a:rPr>
              <a:t>完成并交给课代表）</a:t>
            </a:r>
            <a:endParaRPr lang="en-US" altLang="zh-CN" dirty="0">
              <a:latin typeface="仿宋" pitchFamily="49" charset="-122"/>
              <a:ea typeface="仿宋" pitchFamily="49" charset="-122"/>
            </a:endParaRPr>
          </a:p>
          <a:p>
            <a:endParaRPr lang="zh-CN" altLang="en-US" dirty="0"/>
          </a:p>
        </p:txBody>
      </p:sp>
    </p:spTree>
    <p:extLst>
      <p:ext uri="{BB962C8B-B14F-4D97-AF65-F5344CB8AC3E}">
        <p14:creationId xmlns:p14="http://schemas.microsoft.com/office/powerpoint/2010/main" val="29650383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2292</TotalTime>
  <Words>751</Words>
  <Application>Microsoft Office PowerPoint</Application>
  <PresentationFormat>全屏显示(4:3)</PresentationFormat>
  <Paragraphs>39</Paragraphs>
  <Slides>9</Slides>
  <Notes>0</Notes>
  <HiddenSlides>0</HiddenSlides>
  <MMClips>8</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9</vt:i4>
      </vt:variant>
    </vt:vector>
  </HeadingPairs>
  <TitlesOfParts>
    <vt:vector size="11" baseType="lpstr">
      <vt:lpstr>Office 主题​​</vt:lpstr>
      <vt:lpstr>Equation</vt:lpstr>
      <vt:lpstr>第6讲 代数方程模型实验</vt:lpstr>
      <vt:lpstr>一、基本概念</vt:lpstr>
      <vt:lpstr>A、配方问题</vt:lpstr>
      <vt:lpstr>PowerPoint 演示文稿</vt:lpstr>
      <vt:lpstr>二、线性方程组</vt:lpstr>
      <vt:lpstr>三、特征值与特征向量</vt:lpstr>
      <vt:lpstr>A、捕食者-被捕食者</vt:lpstr>
      <vt:lpstr>小结</vt:lpstr>
      <vt:lpstr>作业</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分形实验</dc:title>
  <dc:creator>SCUT</dc:creator>
  <cp:lastModifiedBy>WIN</cp:lastModifiedBy>
  <cp:revision>156</cp:revision>
  <dcterms:created xsi:type="dcterms:W3CDTF">2015-03-10T03:18:30Z</dcterms:created>
  <dcterms:modified xsi:type="dcterms:W3CDTF">2020-03-28T03:18:04Z</dcterms:modified>
</cp:coreProperties>
</file>

<file path=docProps/thumbnail.jpeg>
</file>